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24384000" cy="13716000"/>
  <p:notesSz cx="6858000" cy="9144000"/>
  <p:embeddedFontLst>
    <p:embeddedFont>
      <p:font typeface="Pretendard Light" panose="020B0600000101010101" charset="-127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883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12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12.png"/><Relationship Id="rId4" Type="http://schemas.openxmlformats.org/officeDocument/2006/relationships/image" Target="../media/image60.png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2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5600" y="12204700"/>
            <a:ext cx="25095200" cy="1854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21602700" y="11480800"/>
            <a:ext cx="1549400" cy="154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3771900"/>
            <a:ext cx="13881100" cy="1155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6865600" y="469900"/>
            <a:ext cx="6616700" cy="698500"/>
          </a:xfrm>
          <a:prstGeom prst="rect">
            <a:avLst/>
          </a:prstGeom>
        </p:spPr>
        <p:txBody>
          <a:bodyPr lIns="0" tIns="50375" rIns="0" bIns="50375" rtlCol="0" anchor="ctr"/>
          <a:lstStyle/>
          <a:p>
            <a:pPr lvl="0" algn="r">
              <a:lnSpc>
                <a:spcPct val="87149"/>
              </a:lnSpc>
            </a:pPr>
            <a:r>
              <a:rPr lang="en" sz="2266" b="0" i="0" u="none" strike="noStrike" spc="-23">
                <a:solidFill>
                  <a:srgbClr val="202020"/>
                </a:solidFill>
                <a:latin typeface="S-Core Dream 3 Light"/>
              </a:rPr>
              <a:t>TEAM 234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397500" y="5511800"/>
            <a:ext cx="13589000" cy="2336800"/>
          </a:xfrm>
          <a:prstGeom prst="rect">
            <a:avLst/>
          </a:prstGeom>
        </p:spPr>
        <p:txBody>
          <a:bodyPr lIns="0" tIns="142043" rIns="0" bIns="142043" rtlCol="0" anchor="ctr"/>
          <a:lstStyle/>
          <a:p>
            <a:pPr lvl="0" algn="ctr">
              <a:lnSpc>
                <a:spcPct val="102089"/>
              </a:lnSpc>
            </a:pPr>
            <a:r>
              <a:rPr lang="en" sz="13158" b="0" i="0" u="none" strike="noStrike" spc="-132">
                <a:solidFill>
                  <a:srgbClr val="202020"/>
                </a:solidFill>
                <a:latin typeface="S-Core Dream 5 Medium"/>
              </a:rPr>
              <a:t>CodeBrainer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70600" y="4025900"/>
            <a:ext cx="12242800" cy="7366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1100"/>
              </a:lnSpc>
            </a:pPr>
            <a:r>
              <a:rPr lang="ko-KR" sz="4123" b="0" i="0" u="none" strike="noStrike" spc="-41">
                <a:solidFill>
                  <a:srgbClr val="FFFFFF"/>
                </a:solidFill>
                <a:ea typeface="S-Core Dream 3 Light"/>
              </a:rPr>
              <a:t>당신의</a:t>
            </a:r>
            <a:r>
              <a:rPr lang="en-US" sz="4123" b="0" i="0" u="none" strike="noStrike" spc="-41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4123" b="0" i="0" u="none" strike="noStrike" spc="-41">
                <a:solidFill>
                  <a:srgbClr val="FFFFFF"/>
                </a:solidFill>
                <a:ea typeface="S-Core Dream 3 Light"/>
              </a:rPr>
              <a:t>사고</a:t>
            </a:r>
            <a:r>
              <a:rPr lang="en-US" sz="4123" b="0" i="0" u="none" strike="noStrike" spc="-41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4123" b="0" i="0" u="none" strike="noStrike" spc="-41">
                <a:solidFill>
                  <a:srgbClr val="FFFFFF"/>
                </a:solidFill>
                <a:ea typeface="S-Core Dream 3 Light"/>
              </a:rPr>
              <a:t>확장을</a:t>
            </a:r>
            <a:r>
              <a:rPr lang="en-US" sz="4123" b="0" i="0" u="none" strike="noStrike" spc="-41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4123" b="0" i="0" u="none" strike="noStrike" spc="-41">
                <a:solidFill>
                  <a:srgbClr val="FFFFFF"/>
                </a:solidFill>
                <a:ea typeface="S-Core Dream 3 Light"/>
              </a:rPr>
              <a:t>돕는</a:t>
            </a:r>
            <a:r>
              <a:rPr lang="en-US" sz="4123" b="0" i="0" u="none" strike="noStrike" spc="-41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4123" b="0" i="0" u="none" strike="noStrike" spc="-41">
                <a:solidFill>
                  <a:srgbClr val="FFFFFF"/>
                </a:solidFill>
                <a:ea typeface="S-Core Dream 3 Light"/>
              </a:rPr>
              <a:t>코딩</a:t>
            </a:r>
            <a:r>
              <a:rPr lang="en-US" sz="4123" b="0" i="0" u="none" strike="noStrike" spc="-41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4123" b="0" i="0" u="none" strike="noStrike" spc="-41">
                <a:solidFill>
                  <a:srgbClr val="FFFFFF"/>
                </a:solidFill>
                <a:ea typeface="S-Core Dream 3 Light"/>
              </a:rPr>
              <a:t>플랫폼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5600" y="12192000"/>
            <a:ext cx="25095200" cy="266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96900" y="114300"/>
            <a:ext cx="13398500" cy="2311400"/>
          </a:xfrm>
          <a:prstGeom prst="rect">
            <a:avLst/>
          </a:prstGeom>
        </p:spPr>
        <p:txBody>
          <a:bodyPr lIns="0" tIns="207433" rIns="0" bIns="207433" rtlCol="0" anchor="ctr"/>
          <a:lstStyle/>
          <a:p>
            <a:pPr lvl="0" algn="l">
              <a:lnSpc>
                <a:spcPct val="87149"/>
              </a:lnSpc>
            </a:pPr>
            <a:r>
              <a:rPr lang="ko-KR" sz="9333" b="0" i="0" u="none" strike="noStrike" spc="-93">
                <a:solidFill>
                  <a:srgbClr val="202020"/>
                </a:solidFill>
                <a:ea typeface="S-Core Dream 6 Bold"/>
              </a:rPr>
              <a:t>프로젝트</a:t>
            </a:r>
            <a:r>
              <a:rPr lang="en-US" sz="9333" b="0" i="0" u="none" strike="noStrike" spc="-93">
                <a:solidFill>
                  <a:srgbClr val="202020"/>
                </a:solidFill>
                <a:latin typeface="S-Core Dream 6 Bold"/>
              </a:rPr>
              <a:t> </a:t>
            </a:r>
            <a:r>
              <a:rPr lang="ko-KR" sz="9333" b="0" i="0" u="none" strike="noStrike" spc="-93">
                <a:solidFill>
                  <a:srgbClr val="202020"/>
                </a:solidFill>
                <a:ea typeface="S-Core Dream 6 Bold"/>
              </a:rPr>
              <a:t>구현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96900" y="2171700"/>
            <a:ext cx="11709400" cy="12446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41100"/>
              </a:lnSpc>
            </a:pP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문제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목록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화면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(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난이도별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,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알고리즘별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분류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)</a:t>
            </a:r>
          </a:p>
          <a:p>
            <a:pPr lvl="0" algn="l">
              <a:lnSpc>
                <a:spcPct val="141100"/>
              </a:lnSpc>
            </a:pP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실전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모의고사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,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기업별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기출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문제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제공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100" y="3657600"/>
            <a:ext cx="17703800" cy="8077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2300" y="3657600"/>
            <a:ext cx="2387600" cy="2768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79600" y="12725400"/>
            <a:ext cx="20637500" cy="558800"/>
          </a:xfrm>
          <a:prstGeom prst="rect">
            <a:avLst/>
          </a:prstGeom>
        </p:spPr>
        <p:txBody>
          <a:bodyPr lIns="0" tIns="50375" rIns="0" bIns="50375" rtlCol="0" anchor="ctr"/>
          <a:lstStyle/>
          <a:p>
            <a:pPr lvl="0" algn="ctr">
              <a:lnSpc>
                <a:spcPct val="87149"/>
              </a:lnSpc>
            </a:pPr>
            <a:r>
              <a:rPr lang="en" sz="2266" b="0" i="0" u="none" strike="noStrike" spc="1405">
                <a:solidFill>
                  <a:srgbClr val="FFFFFF"/>
                </a:solidFill>
                <a:latin typeface="S-Core Dream 5 Medium"/>
              </a:rPr>
              <a:t>CodeBrainer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040600" y="11836400"/>
            <a:ext cx="2451100" cy="254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-US" sz="1432" b="0" i="0" u="none" strike="noStrike">
                <a:solidFill>
                  <a:srgbClr val="787878"/>
                </a:solidFill>
                <a:latin typeface="Pretendard Light"/>
              </a:rPr>
              <a:t>CodeBrainer </a:t>
            </a:r>
            <a:r>
              <a:rPr lang="ko-KR" sz="1432" b="0" i="0" u="none" strike="noStrike">
                <a:solidFill>
                  <a:srgbClr val="787878"/>
                </a:solidFill>
                <a:ea typeface="Pretendard Light"/>
              </a:rPr>
              <a:t>실제</a:t>
            </a:r>
            <a:r>
              <a:rPr lang="en-US" sz="1432" b="0" i="0" u="none" strike="noStrike">
                <a:solidFill>
                  <a:srgbClr val="787878"/>
                </a:solidFill>
                <a:latin typeface="Pretendard Light"/>
              </a:rPr>
              <a:t> </a:t>
            </a:r>
            <a:r>
              <a:rPr lang="ko-KR" sz="1432" b="0" i="0" u="none" strike="noStrike">
                <a:solidFill>
                  <a:srgbClr val="787878"/>
                </a:solidFill>
                <a:ea typeface="Pretendard Light"/>
              </a:rPr>
              <a:t>구동</a:t>
            </a:r>
            <a:r>
              <a:rPr lang="en-US" sz="1432" b="0" i="0" u="none" strike="noStrike">
                <a:solidFill>
                  <a:srgbClr val="787878"/>
                </a:solidFill>
                <a:latin typeface="Pretendard Light"/>
              </a:rPr>
              <a:t> </a:t>
            </a:r>
            <a:r>
              <a:rPr lang="ko-KR" sz="1432" b="0" i="0" u="none" strike="noStrike">
                <a:solidFill>
                  <a:srgbClr val="787878"/>
                </a:solidFill>
                <a:ea typeface="Pretendard Light"/>
              </a:rPr>
              <a:t>화면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5600" y="12192000"/>
            <a:ext cx="25095200" cy="266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96900" y="114300"/>
            <a:ext cx="13398500" cy="2311400"/>
          </a:xfrm>
          <a:prstGeom prst="rect">
            <a:avLst/>
          </a:prstGeom>
        </p:spPr>
        <p:txBody>
          <a:bodyPr lIns="0" tIns="207433" rIns="0" bIns="207433" rtlCol="0" anchor="ctr"/>
          <a:lstStyle/>
          <a:p>
            <a:pPr lvl="0" algn="l">
              <a:lnSpc>
                <a:spcPct val="87149"/>
              </a:lnSpc>
            </a:pPr>
            <a:r>
              <a:rPr lang="ko-KR" sz="9333" b="0" i="0" u="none" strike="noStrike" spc="-93">
                <a:solidFill>
                  <a:srgbClr val="202020"/>
                </a:solidFill>
                <a:ea typeface="S-Core Dream 6 Bold"/>
              </a:rPr>
              <a:t>프로젝트</a:t>
            </a:r>
            <a:r>
              <a:rPr lang="en-US" sz="9333" b="0" i="0" u="none" strike="noStrike" spc="-93">
                <a:solidFill>
                  <a:srgbClr val="202020"/>
                </a:solidFill>
                <a:latin typeface="S-Core Dream 6 Bold"/>
              </a:rPr>
              <a:t> </a:t>
            </a:r>
            <a:r>
              <a:rPr lang="ko-KR" sz="9333" b="0" i="0" u="none" strike="noStrike" spc="-93">
                <a:solidFill>
                  <a:srgbClr val="202020"/>
                </a:solidFill>
                <a:ea typeface="S-Core Dream 6 Bold"/>
              </a:rPr>
              <a:t>구현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96900" y="2184400"/>
            <a:ext cx="11709400" cy="4445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41100"/>
              </a:lnSpc>
            </a:pP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힌트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기반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문제풀이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및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 AI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피드백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기능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700" y="2857500"/>
            <a:ext cx="7607300" cy="407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700" y="7594600"/>
            <a:ext cx="7912100" cy="396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9300" y="2692400"/>
            <a:ext cx="6388100" cy="8318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97400" y="2692400"/>
            <a:ext cx="6350000" cy="8318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879600" y="12725400"/>
            <a:ext cx="20637500" cy="558800"/>
          </a:xfrm>
          <a:prstGeom prst="rect">
            <a:avLst/>
          </a:prstGeom>
        </p:spPr>
        <p:txBody>
          <a:bodyPr lIns="0" tIns="50375" rIns="0" bIns="50375" rtlCol="0" anchor="ctr"/>
          <a:lstStyle/>
          <a:p>
            <a:pPr lvl="0" algn="ctr">
              <a:lnSpc>
                <a:spcPct val="87149"/>
              </a:lnSpc>
            </a:pPr>
            <a:r>
              <a:rPr lang="en" sz="2266" b="0" i="0" u="none" strike="noStrike" spc="1405">
                <a:solidFill>
                  <a:srgbClr val="FFFFFF"/>
                </a:solidFill>
                <a:latin typeface="S-Core Dream 5 Medium"/>
              </a:rPr>
              <a:t>CodeBrainer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04100" y="11290300"/>
            <a:ext cx="2451100" cy="254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-US" sz="1432" b="0" i="0" u="none" strike="noStrike">
                <a:solidFill>
                  <a:srgbClr val="787878"/>
                </a:solidFill>
                <a:latin typeface="Pretendard Light"/>
              </a:rPr>
              <a:t>CodeBrainer </a:t>
            </a:r>
            <a:r>
              <a:rPr lang="ko-KR" sz="1432" b="0" i="0" u="none" strike="noStrike">
                <a:solidFill>
                  <a:srgbClr val="787878"/>
                </a:solidFill>
                <a:ea typeface="Pretendard Light"/>
              </a:rPr>
              <a:t>실제</a:t>
            </a:r>
            <a:r>
              <a:rPr lang="en-US" sz="1432" b="0" i="0" u="none" strike="noStrike">
                <a:solidFill>
                  <a:srgbClr val="787878"/>
                </a:solidFill>
                <a:latin typeface="Pretendard Light"/>
              </a:rPr>
              <a:t> </a:t>
            </a:r>
            <a:r>
              <a:rPr lang="ko-KR" sz="1432" b="0" i="0" u="none" strike="noStrike">
                <a:solidFill>
                  <a:srgbClr val="787878"/>
                </a:solidFill>
                <a:ea typeface="Pretendard Light"/>
              </a:rPr>
              <a:t>구동</a:t>
            </a:r>
            <a:r>
              <a:rPr lang="en-US" sz="1432" b="0" i="0" u="none" strike="noStrike">
                <a:solidFill>
                  <a:srgbClr val="787878"/>
                </a:solidFill>
                <a:latin typeface="Pretendard Light"/>
              </a:rPr>
              <a:t> </a:t>
            </a:r>
            <a:r>
              <a:rPr lang="ko-KR" sz="1432" b="0" i="0" u="none" strike="noStrike">
                <a:solidFill>
                  <a:srgbClr val="787878"/>
                </a:solidFill>
                <a:ea typeface="Pretendard Light"/>
              </a:rPr>
              <a:t>화면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234400" y="11023600"/>
            <a:ext cx="2451100" cy="254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-US" sz="1432" b="0" i="0" u="none" strike="noStrike">
                <a:solidFill>
                  <a:srgbClr val="787878"/>
                </a:solidFill>
                <a:latin typeface="Pretendard Light"/>
              </a:rPr>
              <a:t>CodeBrainer </a:t>
            </a:r>
            <a:r>
              <a:rPr lang="ko-KR" sz="1432" b="0" i="0" u="none" strike="noStrike">
                <a:solidFill>
                  <a:srgbClr val="787878"/>
                </a:solidFill>
                <a:ea typeface="Pretendard Light"/>
              </a:rPr>
              <a:t>실제</a:t>
            </a:r>
            <a:r>
              <a:rPr lang="en-US" sz="1432" b="0" i="0" u="none" strike="noStrike">
                <a:solidFill>
                  <a:srgbClr val="787878"/>
                </a:solidFill>
                <a:latin typeface="Pretendard Light"/>
              </a:rPr>
              <a:t> </a:t>
            </a:r>
            <a:r>
              <a:rPr lang="ko-KR" sz="1432" b="0" i="0" u="none" strike="noStrike">
                <a:solidFill>
                  <a:srgbClr val="787878"/>
                </a:solidFill>
                <a:ea typeface="Pretendard Light"/>
              </a:rPr>
              <a:t>구동</a:t>
            </a:r>
            <a:r>
              <a:rPr lang="en-US" sz="1432" b="0" i="0" u="none" strike="noStrike">
                <a:solidFill>
                  <a:srgbClr val="787878"/>
                </a:solidFill>
                <a:latin typeface="Pretendard Light"/>
              </a:rPr>
              <a:t> </a:t>
            </a:r>
            <a:r>
              <a:rPr lang="ko-KR" sz="1432" b="0" i="0" u="none" strike="noStrike">
                <a:solidFill>
                  <a:srgbClr val="787878"/>
                </a:solidFill>
                <a:ea typeface="Pretendard Light"/>
              </a:rPr>
              <a:t>화면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46300" y="6946900"/>
            <a:ext cx="7442200" cy="4318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ko-KR" sz="2399" b="0" i="0" u="none" strike="noStrike" spc="-24">
                <a:solidFill>
                  <a:srgbClr val="202020">
                    <a:alpha val="80000"/>
                  </a:srgbClr>
                </a:solidFill>
                <a:ea typeface="S-Core Dream 4 Regular"/>
              </a:rPr>
              <a:t>문제</a:t>
            </a:r>
            <a:r>
              <a:rPr lang="en-US" sz="2399" b="0" i="0" u="none" strike="noStrike" spc="-24">
                <a:solidFill>
                  <a:srgbClr val="202020">
                    <a:alpha val="80000"/>
                  </a:srgbClr>
                </a:solidFill>
                <a:latin typeface="S-Core Dream 4 Regular"/>
              </a:rPr>
              <a:t> </a:t>
            </a:r>
            <a:r>
              <a:rPr lang="ko-KR" sz="2399" b="0" i="0" u="none" strike="noStrike" spc="-24">
                <a:solidFill>
                  <a:srgbClr val="202020">
                    <a:alpha val="80000"/>
                  </a:srgbClr>
                </a:solidFill>
                <a:ea typeface="S-Core Dream 4 Regular"/>
              </a:rPr>
              <a:t>풀이</a:t>
            </a:r>
            <a:r>
              <a:rPr lang="en-US" sz="2399" b="0" i="0" u="none" strike="noStrike" spc="-24">
                <a:solidFill>
                  <a:srgbClr val="202020">
                    <a:alpha val="80000"/>
                  </a:srgbClr>
                </a:solidFill>
                <a:latin typeface="S-Core Dream 4 Regular"/>
              </a:rPr>
              <a:t> </a:t>
            </a:r>
            <a:r>
              <a:rPr lang="ko-KR" sz="2399" b="0" i="0" u="none" strike="noStrike" spc="-24">
                <a:solidFill>
                  <a:srgbClr val="202020">
                    <a:alpha val="80000"/>
                  </a:srgbClr>
                </a:solidFill>
                <a:ea typeface="S-Core Dream 4 Regular"/>
              </a:rPr>
              <a:t>화면</a:t>
            </a:r>
            <a:r>
              <a:rPr lang="en-US" sz="2399" b="0" i="0" u="none" strike="noStrike" spc="-24">
                <a:solidFill>
                  <a:srgbClr val="202020">
                    <a:alpha val="80000"/>
                  </a:srgbClr>
                </a:solidFill>
                <a:latin typeface="S-Core Dream 4 Regular"/>
              </a:rPr>
              <a:t> - </a:t>
            </a:r>
            <a:r>
              <a:rPr lang="ko-KR" sz="2399" b="0" i="0" u="none" strike="noStrike" spc="-24">
                <a:solidFill>
                  <a:srgbClr val="202020">
                    <a:alpha val="80000"/>
                  </a:srgbClr>
                </a:solidFill>
                <a:ea typeface="S-Core Dream 4 Regular"/>
              </a:rPr>
              <a:t>타</a:t>
            </a:r>
            <a:r>
              <a:rPr lang="en-US" sz="2399" b="0" i="0" u="none" strike="noStrike" spc="-24">
                <a:solidFill>
                  <a:srgbClr val="202020">
                    <a:alpha val="80000"/>
                  </a:srgbClr>
                </a:solidFill>
                <a:latin typeface="S-Core Dream 4 Regular"/>
              </a:rPr>
              <a:t> </a:t>
            </a:r>
            <a:r>
              <a:rPr lang="ko-KR" sz="2399" b="0" i="0" u="none" strike="noStrike" spc="-24">
                <a:solidFill>
                  <a:srgbClr val="202020">
                    <a:alpha val="80000"/>
                  </a:srgbClr>
                </a:solidFill>
                <a:ea typeface="S-Core Dream 4 Regular"/>
              </a:rPr>
              <a:t>플랫폼</a:t>
            </a:r>
            <a:r>
              <a:rPr lang="en-US" sz="2399" b="0" i="0" u="none" strike="noStrike" spc="-24">
                <a:solidFill>
                  <a:srgbClr val="202020">
                    <a:alpha val="80000"/>
                  </a:srgbClr>
                </a:solidFill>
                <a:latin typeface="S-Core Dream 4 Regular"/>
              </a:rPr>
              <a:t> </a:t>
            </a:r>
            <a:r>
              <a:rPr lang="ko-KR" sz="2399" b="0" i="0" u="none" strike="noStrike" spc="-24">
                <a:solidFill>
                  <a:srgbClr val="202020">
                    <a:alpha val="80000"/>
                  </a:srgbClr>
                </a:solidFill>
                <a:ea typeface="S-Core Dream 4 Regular"/>
              </a:rPr>
              <a:t>대비</a:t>
            </a:r>
            <a:r>
              <a:rPr lang="en-US" sz="2399" b="0" i="0" u="none" strike="noStrike" spc="-24">
                <a:solidFill>
                  <a:srgbClr val="202020">
                    <a:alpha val="80000"/>
                  </a:srgbClr>
                </a:solidFill>
                <a:latin typeface="S-Core Dream 4 Regular"/>
              </a:rPr>
              <a:t> </a:t>
            </a:r>
            <a:r>
              <a:rPr lang="ko-KR" sz="2399" b="0" i="0" u="none" strike="noStrike" spc="-24">
                <a:solidFill>
                  <a:srgbClr val="202020">
                    <a:alpha val="80000"/>
                  </a:srgbClr>
                </a:solidFill>
                <a:ea typeface="S-Core Dream 4 Regular"/>
              </a:rPr>
              <a:t>편리한</a:t>
            </a:r>
            <a:r>
              <a:rPr lang="en-US" sz="2399" b="0" i="0" u="none" strike="noStrike" spc="-24">
                <a:solidFill>
                  <a:srgbClr val="202020">
                    <a:alpha val="80000"/>
                  </a:srgbClr>
                </a:solidFill>
                <a:latin typeface="S-Core Dream 4 Regular"/>
              </a:rPr>
              <a:t> UI/UX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25700" y="11544300"/>
            <a:ext cx="7442200" cy="330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ko-KR" sz="2399" b="0" i="0" u="none" strike="noStrike" spc="-24">
                <a:solidFill>
                  <a:srgbClr val="202020">
                    <a:alpha val="80000"/>
                  </a:srgbClr>
                </a:solidFill>
                <a:ea typeface="S-Core Dream 4 Regular"/>
              </a:rPr>
              <a:t>힌트</a:t>
            </a:r>
            <a:r>
              <a:rPr lang="en-US" sz="2399" b="0" i="0" u="none" strike="noStrike" spc="-24">
                <a:solidFill>
                  <a:srgbClr val="202020">
                    <a:alpha val="80000"/>
                  </a:srgbClr>
                </a:solidFill>
                <a:latin typeface="S-Core Dream 4 Regular"/>
              </a:rPr>
              <a:t> </a:t>
            </a:r>
            <a:r>
              <a:rPr lang="ko-KR" sz="2399" b="0" i="0" u="none" strike="noStrike" spc="-24">
                <a:solidFill>
                  <a:srgbClr val="202020">
                    <a:alpha val="80000"/>
                  </a:srgbClr>
                </a:solidFill>
                <a:ea typeface="S-Core Dream 4 Regular"/>
              </a:rPr>
              <a:t>제공</a:t>
            </a:r>
            <a:r>
              <a:rPr lang="en-US" sz="2399" b="0" i="0" u="none" strike="noStrike" spc="-24">
                <a:solidFill>
                  <a:srgbClr val="202020">
                    <a:alpha val="80000"/>
                  </a:srgbClr>
                </a:solidFill>
                <a:latin typeface="S-Core Dream 4 Regular"/>
              </a:rPr>
              <a:t> </a:t>
            </a:r>
            <a:r>
              <a:rPr lang="ko-KR" sz="2399" b="0" i="0" u="none" strike="noStrike" spc="-24">
                <a:solidFill>
                  <a:srgbClr val="202020">
                    <a:alpha val="80000"/>
                  </a:srgbClr>
                </a:solidFill>
                <a:ea typeface="S-Core Dream 4 Regular"/>
              </a:rPr>
              <a:t>화면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601700" y="11277600"/>
            <a:ext cx="7442200" cy="330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399" b="0" i="0" u="none" strike="noStrike" spc="-24">
                <a:solidFill>
                  <a:srgbClr val="202020">
                    <a:alpha val="80000"/>
                  </a:srgbClr>
                </a:solidFill>
                <a:latin typeface="S-Core Dream 4 Regular"/>
              </a:rPr>
              <a:t>AI </a:t>
            </a:r>
            <a:r>
              <a:rPr lang="ko-KR" sz="2399" b="0" i="0" u="none" strike="noStrike" spc="-24">
                <a:solidFill>
                  <a:srgbClr val="202020">
                    <a:alpha val="80000"/>
                  </a:srgbClr>
                </a:solidFill>
                <a:ea typeface="S-Core Dream 4 Regular"/>
              </a:rPr>
              <a:t>코드</a:t>
            </a:r>
            <a:r>
              <a:rPr lang="en-US" sz="2399" b="0" i="0" u="none" strike="noStrike" spc="-24">
                <a:solidFill>
                  <a:srgbClr val="202020">
                    <a:alpha val="80000"/>
                  </a:srgbClr>
                </a:solidFill>
                <a:latin typeface="S-Core Dream 4 Regular"/>
              </a:rPr>
              <a:t> </a:t>
            </a:r>
            <a:r>
              <a:rPr lang="ko-KR" sz="2399" b="0" i="0" u="none" strike="noStrike" spc="-24">
                <a:solidFill>
                  <a:srgbClr val="202020">
                    <a:alpha val="80000"/>
                  </a:srgbClr>
                </a:solidFill>
                <a:ea typeface="S-Core Dream 4 Regular"/>
              </a:rPr>
              <a:t>피드백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79600" y="12801600"/>
            <a:ext cx="20637500" cy="406400"/>
          </a:xfrm>
          <a:prstGeom prst="rect">
            <a:avLst/>
          </a:prstGeom>
        </p:spPr>
        <p:txBody>
          <a:bodyPr lIns="0" tIns="50375" rIns="0" bIns="50375" rtlCol="0" anchor="ctr"/>
          <a:lstStyle/>
          <a:p>
            <a:pPr lvl="0" algn="ctr">
              <a:lnSpc>
                <a:spcPct val="87149"/>
              </a:lnSpc>
            </a:pPr>
            <a:r>
              <a:rPr lang="en" sz="2266" b="0" i="0" u="none" strike="noStrike" spc="1405">
                <a:solidFill>
                  <a:srgbClr val="FFFFFF"/>
                </a:solidFill>
                <a:latin typeface="S-Core Dream 5 Medium"/>
              </a:rPr>
              <a:t>SIMPLE BUSINESS PRESENTATION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3683000"/>
            <a:ext cx="21069300" cy="3733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700" y="7708900"/>
            <a:ext cx="21069300" cy="3771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3276600" y="5461000"/>
            <a:ext cx="2387600" cy="50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851400" y="4597400"/>
            <a:ext cx="17437100" cy="2247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3040" b="1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사용자의</a:t>
            </a:r>
            <a:r>
              <a:rPr lang="en-US" sz="3040" b="1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1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사고</a:t>
            </a:r>
            <a:r>
              <a:rPr lang="en-US" sz="3040" b="1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1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과정을</a:t>
            </a:r>
            <a:r>
              <a:rPr lang="en-US" sz="3040" b="1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1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단계적으로</a:t>
            </a:r>
            <a:r>
              <a:rPr lang="en-US" sz="3040" b="1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1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확장할</a:t>
            </a:r>
            <a:r>
              <a:rPr lang="en-US" sz="3040" b="1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1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수</a:t>
            </a:r>
            <a:r>
              <a:rPr lang="en-US" sz="3040" b="1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1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있도록</a:t>
            </a:r>
            <a:r>
              <a:rPr lang="en-US" sz="3040" b="1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1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설계된</a:t>
            </a:r>
            <a:r>
              <a:rPr lang="en-US" sz="3040" b="1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1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힌트</a:t>
            </a:r>
            <a:r>
              <a:rPr lang="en-US" sz="3040" b="1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1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시스템</a:t>
            </a:r>
          </a:p>
          <a:p>
            <a:pPr lvl="0" algn="l">
              <a:lnSpc>
                <a:spcPct val="132800"/>
              </a:lnSpc>
            </a:pP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-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문제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접근법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,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알고리즘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선택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,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구현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방향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등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1~3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단계로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구성된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힌트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제공</a:t>
            </a:r>
          </a:p>
          <a:p>
            <a:pPr lvl="0" algn="l">
              <a:lnSpc>
                <a:spcPct val="132800"/>
              </a:lnSpc>
            </a:pP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-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각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힌트는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정답을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직접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알려주지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않고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사고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방향을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안내</a:t>
            </a:r>
          </a:p>
          <a:p>
            <a:pPr lvl="0" algn="l">
              <a:lnSpc>
                <a:spcPct val="132800"/>
              </a:lnSpc>
            </a:pP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-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힌트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사용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기록을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통해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개인별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취약점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분석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및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학습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방향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제시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51400" y="3848100"/>
            <a:ext cx="6388100" cy="698500"/>
          </a:xfrm>
          <a:prstGeom prst="rect">
            <a:avLst/>
          </a:prstGeom>
        </p:spPr>
        <p:txBody>
          <a:bodyPr lIns="0" tIns="0" rIns="0" bIns="40639" rtlCol="0" anchor="b"/>
          <a:lstStyle/>
          <a:p>
            <a:pPr lvl="0" algn="l">
              <a:lnSpc>
                <a:spcPct val="99600"/>
              </a:lnSpc>
            </a:pPr>
            <a:r>
              <a:rPr lang="ko-KR" sz="3199" b="0" i="0" u="none" strike="noStrike" spc="-32">
                <a:solidFill>
                  <a:srgbClr val="202020"/>
                </a:solidFill>
                <a:ea typeface="S-Core Dream 5 Medium"/>
              </a:rPr>
              <a:t>힌트</a:t>
            </a:r>
            <a:r>
              <a:rPr lang="en-US" sz="3199" b="0" i="0" u="none" strike="noStrike" spc="-32">
                <a:solidFill>
                  <a:srgbClr val="202020"/>
                </a:solidFill>
                <a:latin typeface="S-Core Dream 5 Medium"/>
              </a:rPr>
              <a:t> </a:t>
            </a:r>
            <a:r>
              <a:rPr lang="ko-KR" sz="3199" b="0" i="0" u="none" strike="noStrike" spc="-32">
                <a:solidFill>
                  <a:srgbClr val="202020"/>
                </a:solidFill>
                <a:ea typeface="S-Core Dream 5 Medium"/>
              </a:rPr>
              <a:t>시스템</a:t>
            </a:r>
            <a:r>
              <a:rPr lang="en-US" sz="3199" b="0" i="0" u="none" strike="noStrike" spc="-32">
                <a:solidFill>
                  <a:srgbClr val="202020"/>
                </a:solidFill>
                <a:latin typeface="S-Core Dream 5 Medium"/>
              </a:rPr>
              <a:t> </a:t>
            </a:r>
            <a:r>
              <a:rPr lang="ko-KR" sz="3199" b="0" i="0" u="none" strike="noStrike" spc="-32">
                <a:solidFill>
                  <a:srgbClr val="202020"/>
                </a:solidFill>
                <a:ea typeface="S-Core Dream 5 Medium"/>
              </a:rPr>
              <a:t>기능</a:t>
            </a:r>
            <a:r>
              <a:rPr lang="en-US" sz="3199" b="0" i="0" u="none" strike="noStrike" spc="-32">
                <a:solidFill>
                  <a:srgbClr val="202020"/>
                </a:solidFill>
                <a:latin typeface="S-Core Dream 5 Medium"/>
              </a:rPr>
              <a:t> </a:t>
            </a:r>
            <a:r>
              <a:rPr lang="ko-KR" sz="3199" b="0" i="0" u="none" strike="noStrike" spc="-32">
                <a:solidFill>
                  <a:srgbClr val="202020"/>
                </a:solidFill>
                <a:ea typeface="S-Core Dream 5 Medium"/>
              </a:rPr>
              <a:t>구현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51400" y="8953500"/>
            <a:ext cx="17500600" cy="1625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Level 1. 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언어의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기초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문법이나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연산자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활용법에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초점</a:t>
            </a:r>
          </a:p>
          <a:p>
            <a:pPr lvl="0" algn="l">
              <a:lnSpc>
                <a:spcPct val="132800"/>
              </a:lnSpc>
            </a:pP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Level 2. 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문제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추상화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,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특정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자료구조로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치환하는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과정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설명</a:t>
            </a:r>
          </a:p>
          <a:p>
            <a:pPr lvl="0" algn="l">
              <a:lnSpc>
                <a:spcPct val="132800"/>
              </a:lnSpc>
            </a:pP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Level 3.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알고리즘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유추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,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실제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구현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도움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51400" y="7886700"/>
            <a:ext cx="6388100" cy="698500"/>
          </a:xfrm>
          <a:prstGeom prst="rect">
            <a:avLst/>
          </a:prstGeom>
        </p:spPr>
        <p:txBody>
          <a:bodyPr lIns="0" tIns="0" rIns="0" bIns="40639" rtlCol="0" anchor="b"/>
          <a:lstStyle/>
          <a:p>
            <a:pPr lvl="0" algn="l">
              <a:lnSpc>
                <a:spcPct val="99600"/>
              </a:lnSpc>
            </a:pPr>
            <a:r>
              <a:rPr lang="ko-KR" sz="3199" b="0" i="0" u="none" strike="noStrike" spc="-32">
                <a:solidFill>
                  <a:srgbClr val="202020"/>
                </a:solidFill>
                <a:ea typeface="S-Core Dream 5 Medium"/>
              </a:rPr>
              <a:t>단계별</a:t>
            </a:r>
            <a:r>
              <a:rPr lang="en-US" sz="3199" b="0" i="0" u="none" strike="noStrike" spc="-32">
                <a:solidFill>
                  <a:srgbClr val="202020"/>
                </a:solidFill>
                <a:latin typeface="S-Core Dream 5 Medium"/>
              </a:rPr>
              <a:t> </a:t>
            </a:r>
            <a:r>
              <a:rPr lang="ko-KR" sz="3199" b="0" i="0" u="none" strike="noStrike" spc="-32">
                <a:solidFill>
                  <a:srgbClr val="202020"/>
                </a:solidFill>
                <a:ea typeface="S-Core Dream 5 Medium"/>
              </a:rPr>
              <a:t>힌트</a:t>
            </a:r>
            <a:r>
              <a:rPr lang="en-US" sz="3199" b="0" i="0" u="none" strike="noStrike" spc="-32">
                <a:solidFill>
                  <a:srgbClr val="202020"/>
                </a:solidFill>
                <a:latin typeface="S-Core Dream 5 Medium"/>
              </a:rPr>
              <a:t> </a:t>
            </a:r>
            <a:r>
              <a:rPr lang="ko-KR" sz="3199" b="0" i="0" u="none" strike="noStrike" spc="-32">
                <a:solidFill>
                  <a:srgbClr val="202020"/>
                </a:solidFill>
                <a:ea typeface="S-Core Dream 5 Medium"/>
              </a:rPr>
              <a:t>시스템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55600" y="12192000"/>
            <a:ext cx="25095200" cy="2667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879600" y="12725400"/>
            <a:ext cx="20637500" cy="558800"/>
          </a:xfrm>
          <a:prstGeom prst="rect">
            <a:avLst/>
          </a:prstGeom>
        </p:spPr>
        <p:txBody>
          <a:bodyPr lIns="0" tIns="50375" rIns="0" bIns="50375" rtlCol="0" anchor="ctr"/>
          <a:lstStyle/>
          <a:p>
            <a:pPr lvl="0" algn="ctr">
              <a:lnSpc>
                <a:spcPct val="87149"/>
              </a:lnSpc>
            </a:pPr>
            <a:r>
              <a:rPr lang="en" sz="2266" b="0" i="0" u="none" strike="noStrike" spc="1405">
                <a:solidFill>
                  <a:srgbClr val="FFFFFF"/>
                </a:solidFill>
                <a:latin typeface="S-Core Dream 5 Medium"/>
              </a:rPr>
              <a:t>CodeBrainer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3302000" y="9563100"/>
            <a:ext cx="2387600" cy="50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96900" y="114300"/>
            <a:ext cx="13398500" cy="2311400"/>
          </a:xfrm>
          <a:prstGeom prst="rect">
            <a:avLst/>
          </a:prstGeom>
        </p:spPr>
        <p:txBody>
          <a:bodyPr lIns="0" tIns="207433" rIns="0" bIns="207433" rtlCol="0" anchor="ctr"/>
          <a:lstStyle/>
          <a:p>
            <a:pPr lvl="0" algn="l">
              <a:lnSpc>
                <a:spcPct val="87149"/>
              </a:lnSpc>
            </a:pPr>
            <a:r>
              <a:rPr lang="ko-KR" sz="9333" b="0" i="0" u="none" strike="noStrike" spc="-93">
                <a:solidFill>
                  <a:srgbClr val="202020"/>
                </a:solidFill>
                <a:ea typeface="S-Core Dream 6 Bold"/>
              </a:rPr>
              <a:t>프로젝트</a:t>
            </a:r>
            <a:r>
              <a:rPr lang="en-US" sz="9333" b="0" i="0" u="none" strike="noStrike" spc="-93">
                <a:solidFill>
                  <a:srgbClr val="202020"/>
                </a:solidFill>
                <a:latin typeface="S-Core Dream 6 Bold"/>
              </a:rPr>
              <a:t> </a:t>
            </a:r>
            <a:r>
              <a:rPr lang="ko-KR" sz="9333" b="0" i="0" u="none" strike="noStrike" spc="-93">
                <a:solidFill>
                  <a:srgbClr val="202020"/>
                </a:solidFill>
                <a:ea typeface="S-Core Dream 6 Bold"/>
              </a:rPr>
              <a:t>구현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96900" y="2184400"/>
            <a:ext cx="11709400" cy="4445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41100"/>
              </a:lnSpc>
            </a:pP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힌트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기반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문제풀이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1200" y="8356600"/>
            <a:ext cx="2501900" cy="2501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4700" y="4432300"/>
            <a:ext cx="2082800" cy="2222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100" y="7378700"/>
            <a:ext cx="8267700" cy="4165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5600" y="12192000"/>
            <a:ext cx="25095200" cy="266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879600" y="12725400"/>
            <a:ext cx="20637500" cy="558800"/>
          </a:xfrm>
          <a:prstGeom prst="rect">
            <a:avLst/>
          </a:prstGeom>
        </p:spPr>
        <p:txBody>
          <a:bodyPr lIns="0" tIns="50375" rIns="0" bIns="50375" rtlCol="0" anchor="ctr"/>
          <a:lstStyle/>
          <a:p>
            <a:pPr lvl="0" algn="ctr">
              <a:lnSpc>
                <a:spcPct val="87149"/>
              </a:lnSpc>
            </a:pPr>
            <a:r>
              <a:rPr lang="en" sz="2266" b="0" i="0" u="none" strike="noStrike" spc="1405">
                <a:solidFill>
                  <a:srgbClr val="FFFFFF"/>
                </a:solidFill>
                <a:latin typeface="S-Core Dream 5 Medium"/>
              </a:rPr>
              <a:t>CodeBrainer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96900" y="114300"/>
            <a:ext cx="13398500" cy="2311400"/>
          </a:xfrm>
          <a:prstGeom prst="rect">
            <a:avLst/>
          </a:prstGeom>
        </p:spPr>
        <p:txBody>
          <a:bodyPr lIns="0" tIns="207433" rIns="0" bIns="207433" rtlCol="0" anchor="ctr"/>
          <a:lstStyle/>
          <a:p>
            <a:pPr lvl="0" algn="l">
              <a:lnSpc>
                <a:spcPct val="87149"/>
              </a:lnSpc>
            </a:pPr>
            <a:r>
              <a:rPr lang="ko-KR" sz="9333" b="0" i="0" u="none" strike="noStrike" spc="-93">
                <a:solidFill>
                  <a:srgbClr val="202020"/>
                </a:solidFill>
                <a:ea typeface="S-Core Dream 6 Bold"/>
              </a:rPr>
              <a:t>프로젝트</a:t>
            </a:r>
            <a:r>
              <a:rPr lang="en-US" sz="9333" b="0" i="0" u="none" strike="noStrike" spc="-93">
                <a:solidFill>
                  <a:srgbClr val="202020"/>
                </a:solidFill>
                <a:latin typeface="S-Core Dream 6 Bold"/>
              </a:rPr>
              <a:t> </a:t>
            </a:r>
            <a:r>
              <a:rPr lang="ko-KR" sz="9333" b="0" i="0" u="none" strike="noStrike" spc="-93">
                <a:solidFill>
                  <a:srgbClr val="202020"/>
                </a:solidFill>
                <a:ea typeface="S-Core Dream 6 Bold"/>
              </a:rPr>
              <a:t>구현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6900" y="2184400"/>
            <a:ext cx="11709400" cy="4445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41100"/>
              </a:lnSpc>
            </a:pP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실전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모의고사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기능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83700" y="11125200"/>
            <a:ext cx="2451100" cy="254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-US" sz="1432" b="0" i="0" u="none" strike="noStrike">
                <a:solidFill>
                  <a:srgbClr val="787878"/>
                </a:solidFill>
                <a:latin typeface="Pretendard Light"/>
              </a:rPr>
              <a:t>CodeBrainer </a:t>
            </a:r>
            <a:r>
              <a:rPr lang="ko-KR" sz="1432" b="0" i="0" u="none" strike="noStrike">
                <a:solidFill>
                  <a:srgbClr val="787878"/>
                </a:solidFill>
                <a:ea typeface="Pretendard Light"/>
              </a:rPr>
              <a:t>실제</a:t>
            </a:r>
            <a:r>
              <a:rPr lang="en-US" sz="1432" b="0" i="0" u="none" strike="noStrike">
                <a:solidFill>
                  <a:srgbClr val="787878"/>
                </a:solidFill>
                <a:latin typeface="Pretendard Light"/>
              </a:rPr>
              <a:t> </a:t>
            </a:r>
            <a:r>
              <a:rPr lang="ko-KR" sz="1432" b="0" i="0" u="none" strike="noStrike">
                <a:solidFill>
                  <a:srgbClr val="787878"/>
                </a:solidFill>
                <a:ea typeface="Pretendard Light"/>
              </a:rPr>
              <a:t>구동</a:t>
            </a:r>
            <a:r>
              <a:rPr lang="en-US" sz="1432" b="0" i="0" u="none" strike="noStrike">
                <a:solidFill>
                  <a:srgbClr val="787878"/>
                </a:solidFill>
                <a:latin typeface="Pretendard Light"/>
              </a:rPr>
              <a:t> </a:t>
            </a:r>
            <a:r>
              <a:rPr lang="ko-KR" sz="1432" b="0" i="0" u="none" strike="noStrike">
                <a:solidFill>
                  <a:srgbClr val="787878"/>
                </a:solidFill>
                <a:ea typeface="Pretendard Light"/>
              </a:rPr>
              <a:t>화면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142200" y="11049000"/>
            <a:ext cx="2451100" cy="254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-US" sz="1432" b="0" i="0" u="none" strike="noStrike">
                <a:solidFill>
                  <a:srgbClr val="787878"/>
                </a:solidFill>
                <a:latin typeface="Pretendard Light"/>
              </a:rPr>
              <a:t>CodeBrainer </a:t>
            </a:r>
            <a:r>
              <a:rPr lang="ko-KR" sz="1432" b="0" i="0" u="none" strike="noStrike">
                <a:solidFill>
                  <a:srgbClr val="787878"/>
                </a:solidFill>
                <a:ea typeface="Pretendard Light"/>
              </a:rPr>
              <a:t>실제</a:t>
            </a:r>
            <a:r>
              <a:rPr lang="en-US" sz="1432" b="0" i="0" u="none" strike="noStrike">
                <a:solidFill>
                  <a:srgbClr val="787878"/>
                </a:solidFill>
                <a:latin typeface="Pretendard Light"/>
              </a:rPr>
              <a:t> </a:t>
            </a:r>
            <a:r>
              <a:rPr lang="ko-KR" sz="1432" b="0" i="0" u="none" strike="noStrike">
                <a:solidFill>
                  <a:srgbClr val="787878"/>
                </a:solidFill>
                <a:ea typeface="Pretendard Light"/>
              </a:rPr>
              <a:t>구동</a:t>
            </a:r>
            <a:r>
              <a:rPr lang="en-US" sz="1432" b="0" i="0" u="none" strike="noStrike">
                <a:solidFill>
                  <a:srgbClr val="787878"/>
                </a:solidFill>
                <a:latin typeface="Pretendard Light"/>
              </a:rPr>
              <a:t> </a:t>
            </a:r>
            <a:r>
              <a:rPr lang="ko-KR" sz="1432" b="0" i="0" u="none" strike="noStrike">
                <a:solidFill>
                  <a:srgbClr val="787878"/>
                </a:solidFill>
                <a:ea typeface="Pretendard Light"/>
              </a:rPr>
              <a:t>화면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97300" y="6934200"/>
            <a:ext cx="7442200" cy="330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ko-KR" sz="2399" b="0" i="0" u="none" strike="noStrike" spc="-24">
                <a:solidFill>
                  <a:srgbClr val="202020">
                    <a:alpha val="80000"/>
                  </a:srgbClr>
                </a:solidFill>
                <a:ea typeface="S-Core Dream 4 Regular"/>
              </a:rPr>
              <a:t>실전</a:t>
            </a:r>
            <a:r>
              <a:rPr lang="en-US" sz="2399" b="0" i="0" u="none" strike="noStrike" spc="-24">
                <a:solidFill>
                  <a:srgbClr val="202020">
                    <a:alpha val="80000"/>
                  </a:srgbClr>
                </a:solidFill>
                <a:latin typeface="S-Core Dream 4 Regular"/>
              </a:rPr>
              <a:t> </a:t>
            </a:r>
            <a:r>
              <a:rPr lang="ko-KR" sz="2399" b="0" i="0" u="none" strike="noStrike" spc="-24">
                <a:solidFill>
                  <a:srgbClr val="202020">
                    <a:alpha val="80000"/>
                  </a:srgbClr>
                </a:solidFill>
                <a:ea typeface="S-Core Dream 4 Regular"/>
              </a:rPr>
              <a:t>모의고사</a:t>
            </a:r>
            <a:r>
              <a:rPr lang="en-US" sz="2399" b="0" i="0" u="none" strike="noStrike" spc="-24">
                <a:solidFill>
                  <a:srgbClr val="202020">
                    <a:alpha val="80000"/>
                  </a:srgbClr>
                </a:solidFill>
                <a:latin typeface="S-Core Dream 4 Regular"/>
              </a:rPr>
              <a:t> </a:t>
            </a:r>
            <a:r>
              <a:rPr lang="ko-KR" sz="2399" b="0" i="0" u="none" strike="noStrike" spc="-24">
                <a:solidFill>
                  <a:srgbClr val="202020">
                    <a:alpha val="80000"/>
                  </a:srgbClr>
                </a:solidFill>
                <a:ea typeface="S-Core Dream 4 Regular"/>
              </a:rPr>
              <a:t>화면</a:t>
            </a:r>
            <a:r>
              <a:rPr lang="en-US" sz="2399" b="0" i="0" u="none" strike="noStrike" spc="-24">
                <a:solidFill>
                  <a:srgbClr val="202020">
                    <a:alpha val="80000"/>
                  </a:srgbClr>
                </a:solidFill>
                <a:latin typeface="S-Core Dream 4 Regular"/>
              </a:rPr>
              <a:t> (</a:t>
            </a:r>
            <a:r>
              <a:rPr lang="ko-KR" sz="2399" b="0" i="0" u="none" strike="noStrike" spc="-24">
                <a:solidFill>
                  <a:srgbClr val="202020">
                    <a:alpha val="80000"/>
                  </a:srgbClr>
                </a:solidFill>
                <a:ea typeface="S-Core Dream 4 Regular"/>
              </a:rPr>
              <a:t>난이도별</a:t>
            </a:r>
            <a:r>
              <a:rPr lang="en-US" sz="2399" b="0" i="0" u="none" strike="noStrike" spc="-24">
                <a:solidFill>
                  <a:srgbClr val="202020">
                    <a:alpha val="80000"/>
                  </a:srgbClr>
                </a:solidFill>
                <a:latin typeface="S-Core Dream 4 Regular"/>
              </a:rPr>
              <a:t> </a:t>
            </a:r>
            <a:r>
              <a:rPr lang="ko-KR" sz="2399" b="0" i="0" u="none" strike="noStrike" spc="-24">
                <a:solidFill>
                  <a:srgbClr val="202020">
                    <a:alpha val="80000"/>
                  </a:srgbClr>
                </a:solidFill>
                <a:ea typeface="S-Core Dream 4 Regular"/>
              </a:rPr>
              <a:t>제공</a:t>
            </a:r>
            <a:r>
              <a:rPr lang="en-US" sz="2399" b="0" i="0" u="none" strike="noStrike" spc="-24">
                <a:solidFill>
                  <a:srgbClr val="202020">
                    <a:alpha val="80000"/>
                  </a:srgbClr>
                </a:solidFill>
                <a:latin typeface="S-Core Dream 4 Regular"/>
              </a:rPr>
              <a:t>)
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013200" y="11531600"/>
            <a:ext cx="7442200" cy="330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ko-KR" sz="2399" b="0" i="0" u="none" strike="noStrike" spc="-24">
                <a:solidFill>
                  <a:srgbClr val="202020">
                    <a:alpha val="80000"/>
                  </a:srgbClr>
                </a:solidFill>
                <a:ea typeface="S-Core Dream 4 Regular"/>
              </a:rPr>
              <a:t>실전</a:t>
            </a:r>
            <a:r>
              <a:rPr lang="en-US" sz="2399" b="0" i="0" u="none" strike="noStrike" spc="-24">
                <a:solidFill>
                  <a:srgbClr val="202020">
                    <a:alpha val="80000"/>
                  </a:srgbClr>
                </a:solidFill>
                <a:latin typeface="S-Core Dream 4 Regular"/>
              </a:rPr>
              <a:t> </a:t>
            </a:r>
            <a:r>
              <a:rPr lang="ko-KR" sz="2399" b="0" i="0" u="none" strike="noStrike" spc="-24">
                <a:solidFill>
                  <a:srgbClr val="202020">
                    <a:alpha val="80000"/>
                  </a:srgbClr>
                </a:solidFill>
                <a:ea typeface="S-Core Dream 4 Regular"/>
              </a:rPr>
              <a:t>모의고사</a:t>
            </a:r>
            <a:r>
              <a:rPr lang="en-US" sz="2399" b="0" i="0" u="none" strike="noStrike" spc="-24">
                <a:solidFill>
                  <a:srgbClr val="202020">
                    <a:alpha val="80000"/>
                  </a:srgbClr>
                </a:solidFill>
                <a:latin typeface="S-Core Dream 4 Regular"/>
              </a:rPr>
              <a:t> </a:t>
            </a:r>
            <a:r>
              <a:rPr lang="ko-KR" sz="2399" b="0" i="0" u="none" strike="noStrike" spc="-24">
                <a:solidFill>
                  <a:srgbClr val="202020">
                    <a:alpha val="80000"/>
                  </a:srgbClr>
                </a:solidFill>
                <a:ea typeface="S-Core Dream 4 Regular"/>
              </a:rPr>
              <a:t>풀이화면</a:t>
            </a:r>
            <a:br>
              <a:rPr lang="ko-KR" sz="2399" b="0" i="0" u="none" strike="noStrike" spc="-24">
                <a:solidFill>
                  <a:srgbClr val="202020">
                    <a:alpha val="80000"/>
                  </a:srgbClr>
                </a:solidFill>
                <a:ea typeface="S-Core Dream 4 Regular"/>
              </a:rPr>
            </a:br>
            <a:endParaRPr lang="ko-KR" sz="2399" b="0" i="0" u="none" strike="noStrike" spc="-24">
              <a:solidFill>
                <a:srgbClr val="202020">
                  <a:alpha val="80000"/>
                </a:srgbClr>
              </a:solidFill>
              <a:ea typeface="S-Core Dream 4 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970000" y="11277600"/>
            <a:ext cx="7442200" cy="330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ko-KR" sz="2399" b="0" i="0" u="none" strike="noStrike" spc="-24">
                <a:solidFill>
                  <a:srgbClr val="202020">
                    <a:alpha val="80000"/>
                  </a:srgbClr>
                </a:solidFill>
                <a:ea typeface="S-Core Dream 4 Regular"/>
              </a:rPr>
              <a:t>실전</a:t>
            </a:r>
            <a:r>
              <a:rPr lang="en-US" sz="2399" b="0" i="0" u="none" strike="noStrike" spc="-24">
                <a:solidFill>
                  <a:srgbClr val="202020">
                    <a:alpha val="80000"/>
                  </a:srgbClr>
                </a:solidFill>
                <a:latin typeface="S-Core Dream 4 Regular"/>
              </a:rPr>
              <a:t> </a:t>
            </a:r>
            <a:r>
              <a:rPr lang="ko-KR" sz="2399" b="0" i="0" u="none" strike="noStrike" spc="-24">
                <a:solidFill>
                  <a:srgbClr val="202020">
                    <a:alpha val="80000"/>
                  </a:srgbClr>
                </a:solidFill>
                <a:ea typeface="S-Core Dream 4 Regular"/>
              </a:rPr>
              <a:t>모의고사</a:t>
            </a:r>
            <a:r>
              <a:rPr lang="en-US" sz="2399" b="0" i="0" u="none" strike="noStrike" spc="-24">
                <a:solidFill>
                  <a:srgbClr val="202020">
                    <a:alpha val="80000"/>
                  </a:srgbClr>
                </a:solidFill>
                <a:latin typeface="S-Core Dream 4 Regular"/>
              </a:rPr>
              <a:t> </a:t>
            </a:r>
            <a:r>
              <a:rPr lang="ko-KR" sz="2399" b="0" i="0" u="none" strike="noStrike" spc="-24">
                <a:solidFill>
                  <a:srgbClr val="202020">
                    <a:alpha val="80000"/>
                  </a:srgbClr>
                </a:solidFill>
                <a:ea typeface="S-Core Dream 4 Regular"/>
              </a:rPr>
              <a:t>결과</a:t>
            </a:r>
            <a:r>
              <a:rPr lang="en-US" sz="2399" b="0" i="0" u="none" strike="noStrike" spc="-24">
                <a:solidFill>
                  <a:srgbClr val="202020">
                    <a:alpha val="80000"/>
                  </a:srgbClr>
                </a:solidFill>
                <a:latin typeface="S-Core Dream 4 Regular"/>
              </a:rPr>
              <a:t> </a:t>
            </a:r>
            <a:r>
              <a:rPr lang="ko-KR" sz="2399" b="0" i="0" u="none" strike="noStrike" spc="-24">
                <a:solidFill>
                  <a:srgbClr val="202020">
                    <a:alpha val="80000"/>
                  </a:srgbClr>
                </a:solidFill>
                <a:ea typeface="S-Core Dream 4 Regular"/>
              </a:rPr>
              <a:t>화면</a:t>
            </a:r>
            <a:br>
              <a:rPr lang="ko-KR" sz="2399" b="0" i="0" u="none" strike="noStrike" spc="-24">
                <a:solidFill>
                  <a:srgbClr val="202020">
                    <a:alpha val="80000"/>
                  </a:srgbClr>
                </a:solidFill>
                <a:ea typeface="S-Core Dream 4 Regular"/>
              </a:rPr>
            </a:br>
            <a:endParaRPr lang="ko-KR" sz="2399" b="0" i="0" u="none" strike="noStrike" spc="-24">
              <a:solidFill>
                <a:srgbClr val="202020">
                  <a:alpha val="80000"/>
                </a:srgbClr>
              </a:solidFill>
              <a:ea typeface="S-Core Dream 4 Regular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2300" y="2806700"/>
            <a:ext cx="8712200" cy="3975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04800" y="723900"/>
            <a:ext cx="8369300" cy="101473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5600" y="12192000"/>
            <a:ext cx="25095200" cy="266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79600" y="12725400"/>
            <a:ext cx="20637500" cy="558800"/>
          </a:xfrm>
          <a:prstGeom prst="rect">
            <a:avLst/>
          </a:prstGeom>
        </p:spPr>
        <p:txBody>
          <a:bodyPr lIns="0" tIns="50375" rIns="0" bIns="50375" rtlCol="0" anchor="ctr"/>
          <a:lstStyle/>
          <a:p>
            <a:pPr lvl="0" algn="ctr">
              <a:lnSpc>
                <a:spcPct val="87149"/>
              </a:lnSpc>
            </a:pPr>
            <a:r>
              <a:rPr lang="en" sz="2266" b="0" i="0" u="none" strike="noStrike" spc="1405">
                <a:solidFill>
                  <a:srgbClr val="FFFFFF"/>
                </a:solidFill>
                <a:latin typeface="S-Core Dream 5 Medium"/>
              </a:rPr>
              <a:t>CodeBrainer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96900" y="114300"/>
            <a:ext cx="13398500" cy="2311400"/>
          </a:xfrm>
          <a:prstGeom prst="rect">
            <a:avLst/>
          </a:prstGeom>
        </p:spPr>
        <p:txBody>
          <a:bodyPr lIns="0" tIns="207433" rIns="0" bIns="207433" rtlCol="0" anchor="ctr"/>
          <a:lstStyle/>
          <a:p>
            <a:pPr lvl="0" algn="l">
              <a:lnSpc>
                <a:spcPct val="87149"/>
              </a:lnSpc>
            </a:pPr>
            <a:r>
              <a:rPr lang="ko-KR" sz="9333" b="0" i="0" u="none" strike="noStrike" spc="-93">
                <a:solidFill>
                  <a:srgbClr val="202020"/>
                </a:solidFill>
                <a:ea typeface="S-Core Dream 6 Bold"/>
              </a:rPr>
              <a:t>프로젝트</a:t>
            </a:r>
            <a:r>
              <a:rPr lang="en-US" sz="9333" b="0" i="0" u="none" strike="noStrike" spc="-93">
                <a:solidFill>
                  <a:srgbClr val="202020"/>
                </a:solidFill>
                <a:latin typeface="S-Core Dream 6 Bold"/>
              </a:rPr>
              <a:t> </a:t>
            </a:r>
            <a:r>
              <a:rPr lang="ko-KR" sz="9333" b="0" i="0" u="none" strike="noStrike" spc="-93">
                <a:solidFill>
                  <a:srgbClr val="202020"/>
                </a:solidFill>
                <a:ea typeface="S-Core Dream 6 Bold"/>
              </a:rPr>
              <a:t>구현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96900" y="2184400"/>
            <a:ext cx="11709400" cy="4445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41100"/>
              </a:lnSpc>
            </a:pP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마이페이지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기능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58800" y="9791700"/>
            <a:ext cx="8001000" cy="4318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ko-KR" sz="2399" b="0" i="0" u="none" strike="noStrike" spc="-24">
                <a:solidFill>
                  <a:srgbClr val="202020">
                    <a:alpha val="80000"/>
                  </a:srgbClr>
                </a:solidFill>
                <a:ea typeface="S-Core Dream 4 Regular"/>
              </a:rPr>
              <a:t>마이페이지</a:t>
            </a:r>
            <a:r>
              <a:rPr lang="en-US" sz="2399" b="0" i="0" u="none" strike="noStrike" spc="-24">
                <a:solidFill>
                  <a:srgbClr val="202020">
                    <a:alpha val="80000"/>
                  </a:srgbClr>
                </a:solidFill>
                <a:latin typeface="S-Core Dream 4 Regular"/>
              </a:rPr>
              <a:t> </a:t>
            </a:r>
            <a:r>
              <a:rPr lang="ko-KR" sz="2399" b="0" i="0" u="none" strike="noStrike" spc="-24">
                <a:solidFill>
                  <a:srgbClr val="202020">
                    <a:alpha val="80000"/>
                  </a:srgbClr>
                </a:solidFill>
                <a:ea typeface="S-Core Dream 4 Regular"/>
              </a:rPr>
              <a:t>상단</a:t>
            </a:r>
            <a:r>
              <a:rPr lang="en-US" sz="2399" b="0" i="0" u="none" strike="noStrike" spc="-24">
                <a:solidFill>
                  <a:srgbClr val="202020">
                    <a:alpha val="80000"/>
                  </a:srgbClr>
                </a:solidFill>
                <a:latin typeface="S-Core Dream 4 Regular"/>
              </a:rPr>
              <a:t> </a:t>
            </a:r>
            <a:r>
              <a:rPr lang="ko-KR" sz="2399" b="0" i="0" u="none" strike="noStrike" spc="-24">
                <a:solidFill>
                  <a:srgbClr val="202020">
                    <a:alpha val="80000"/>
                  </a:srgbClr>
                </a:solidFill>
                <a:ea typeface="S-Core Dream 4 Regular"/>
              </a:rPr>
              <a:t>부분</a:t>
            </a:r>
            <a:r>
              <a:rPr lang="en-US" sz="2399" b="0" i="0" u="none" strike="noStrike" spc="-24">
                <a:solidFill>
                  <a:srgbClr val="202020">
                    <a:alpha val="80000"/>
                  </a:srgbClr>
                </a:solidFill>
                <a:latin typeface="S-Core Dream 4 Regular"/>
              </a:rPr>
              <a:t> (</a:t>
            </a:r>
            <a:r>
              <a:rPr lang="ko-KR" sz="2399" b="0" i="0" u="none" strike="noStrike" spc="-24">
                <a:solidFill>
                  <a:srgbClr val="202020">
                    <a:alpha val="80000"/>
                  </a:srgbClr>
                </a:solidFill>
                <a:ea typeface="S-Core Dream 4 Regular"/>
              </a:rPr>
              <a:t>사용자의</a:t>
            </a:r>
            <a:r>
              <a:rPr lang="en-US" sz="2399" b="0" i="0" u="none" strike="noStrike" spc="-24">
                <a:solidFill>
                  <a:srgbClr val="202020">
                    <a:alpha val="80000"/>
                  </a:srgbClr>
                </a:solidFill>
                <a:latin typeface="S-Core Dream 4 Regular"/>
              </a:rPr>
              <a:t> </a:t>
            </a:r>
            <a:r>
              <a:rPr lang="ko-KR" sz="2399" b="0" i="0" u="none" strike="noStrike" spc="-24">
                <a:solidFill>
                  <a:srgbClr val="202020">
                    <a:alpha val="80000"/>
                  </a:srgbClr>
                </a:solidFill>
                <a:ea typeface="S-Core Dream 4 Regular"/>
              </a:rPr>
              <a:t>최근</a:t>
            </a:r>
            <a:r>
              <a:rPr lang="en-US" sz="2399" b="0" i="0" u="none" strike="noStrike" spc="-24">
                <a:solidFill>
                  <a:srgbClr val="202020">
                    <a:alpha val="80000"/>
                  </a:srgbClr>
                </a:solidFill>
                <a:latin typeface="S-Core Dream 4 Regular"/>
              </a:rPr>
              <a:t> </a:t>
            </a:r>
            <a:r>
              <a:rPr lang="ko-KR" sz="2399" b="0" i="0" u="none" strike="noStrike" spc="-24">
                <a:solidFill>
                  <a:srgbClr val="202020">
                    <a:alpha val="80000"/>
                  </a:srgbClr>
                </a:solidFill>
                <a:ea typeface="S-Core Dream 4 Regular"/>
              </a:rPr>
              <a:t>데이터</a:t>
            </a:r>
            <a:r>
              <a:rPr lang="en-US" sz="2399" b="0" i="0" u="none" strike="noStrike" spc="-24">
                <a:solidFill>
                  <a:srgbClr val="202020">
                    <a:alpha val="80000"/>
                  </a:srgbClr>
                </a:solidFill>
                <a:latin typeface="S-Core Dream 4 Regular"/>
              </a:rPr>
              <a:t>, </a:t>
            </a:r>
            <a:r>
              <a:rPr lang="ko-KR" sz="2399" b="0" i="0" u="none" strike="noStrike" spc="-24">
                <a:solidFill>
                  <a:srgbClr val="202020">
                    <a:alpha val="80000"/>
                  </a:srgbClr>
                </a:solidFill>
                <a:ea typeface="S-Core Dream 4 Regular"/>
              </a:rPr>
              <a:t>정답률</a:t>
            </a:r>
            <a:r>
              <a:rPr lang="en-US" sz="2399" b="0" i="0" u="none" strike="noStrike" spc="-24">
                <a:solidFill>
                  <a:srgbClr val="202020">
                    <a:alpha val="80000"/>
                  </a:srgbClr>
                </a:solidFill>
                <a:latin typeface="S-Core Dream 4 Regular"/>
              </a:rPr>
              <a:t> </a:t>
            </a:r>
            <a:r>
              <a:rPr lang="ko-KR" sz="2399" b="0" i="0" u="none" strike="noStrike" spc="-24">
                <a:solidFill>
                  <a:srgbClr val="202020">
                    <a:alpha val="80000"/>
                  </a:srgbClr>
                </a:solidFill>
                <a:ea typeface="S-Core Dream 4 Regular"/>
              </a:rPr>
              <a:t>표현</a:t>
            </a:r>
            <a:r>
              <a:rPr lang="en-US" sz="2399" b="0" i="0" u="none" strike="noStrike" spc="-24">
                <a:solidFill>
                  <a:srgbClr val="202020">
                    <a:alpha val="80000"/>
                  </a:srgbClr>
                </a:solidFill>
                <a:latin typeface="S-Core Dream 4 Regular"/>
              </a:rPr>
              <a:t>)
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51900" y="6515100"/>
            <a:ext cx="7442200" cy="330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ko-KR" sz="2399" b="0" i="0" u="none" strike="noStrike" spc="-24">
                <a:solidFill>
                  <a:srgbClr val="202020">
                    <a:alpha val="80000"/>
                  </a:srgbClr>
                </a:solidFill>
                <a:ea typeface="S-Core Dream 4 Regular"/>
              </a:rPr>
              <a:t>마이페이지</a:t>
            </a:r>
            <a:r>
              <a:rPr lang="en-US" sz="2399" b="0" i="0" u="none" strike="noStrike" spc="-24">
                <a:solidFill>
                  <a:srgbClr val="202020">
                    <a:alpha val="80000"/>
                  </a:srgbClr>
                </a:solidFill>
                <a:latin typeface="S-Core Dream 4 Regular"/>
              </a:rPr>
              <a:t> - AI </a:t>
            </a:r>
            <a:r>
              <a:rPr lang="ko-KR" sz="2399" b="0" i="0" u="none" strike="noStrike" spc="-24">
                <a:solidFill>
                  <a:srgbClr val="202020">
                    <a:alpha val="80000"/>
                  </a:srgbClr>
                </a:solidFill>
                <a:ea typeface="S-Core Dream 4 Regular"/>
              </a:rPr>
              <a:t>추천</a:t>
            </a:r>
            <a:r>
              <a:rPr lang="en-US" sz="2399" b="0" i="0" u="none" strike="noStrike" spc="-24">
                <a:solidFill>
                  <a:srgbClr val="202020">
                    <a:alpha val="80000"/>
                  </a:srgbClr>
                </a:solidFill>
                <a:latin typeface="S-Core Dream 4 Regular"/>
              </a:rPr>
              <a:t> </a:t>
            </a:r>
            <a:r>
              <a:rPr lang="ko-KR" sz="2399" b="0" i="0" u="none" strike="noStrike" spc="-24">
                <a:solidFill>
                  <a:srgbClr val="202020">
                    <a:alpha val="80000"/>
                  </a:srgbClr>
                </a:solidFill>
                <a:ea typeface="S-Core Dream 4 Regular"/>
              </a:rPr>
              <a:t>복습</a:t>
            </a:r>
            <a:r>
              <a:rPr lang="en-US" sz="2399" b="0" i="0" u="none" strike="noStrike" spc="-24">
                <a:solidFill>
                  <a:srgbClr val="202020">
                    <a:alpha val="80000"/>
                  </a:srgbClr>
                </a:solidFill>
                <a:latin typeface="S-Core Dream 4 Regular"/>
              </a:rPr>
              <a:t> </a:t>
            </a:r>
            <a:r>
              <a:rPr lang="ko-KR" sz="2399" b="0" i="0" u="none" strike="noStrike" spc="-24">
                <a:solidFill>
                  <a:srgbClr val="202020">
                    <a:alpha val="80000"/>
                  </a:srgbClr>
                </a:solidFill>
                <a:ea typeface="S-Core Dream 4 Regular"/>
              </a:rPr>
              <a:t>문제</a:t>
            </a:r>
            <a:r>
              <a:rPr lang="en-US" sz="2399" b="0" i="0" u="none" strike="noStrike" spc="-24">
                <a:solidFill>
                  <a:srgbClr val="202020">
                    <a:alpha val="80000"/>
                  </a:srgbClr>
                </a:solidFill>
                <a:latin typeface="S-Core Dream 4 Regular"/>
              </a:rPr>
              <a:t> </a:t>
            </a:r>
            <a:r>
              <a:rPr lang="ko-KR" sz="2399" b="0" i="0" u="none" strike="noStrike" spc="-24">
                <a:solidFill>
                  <a:srgbClr val="202020">
                    <a:alpha val="80000"/>
                  </a:srgbClr>
                </a:solidFill>
                <a:ea typeface="S-Core Dream 4 Regular"/>
              </a:rPr>
              <a:t>기능</a:t>
            </a:r>
            <a:br>
              <a:rPr lang="ko-KR" sz="2399" b="0" i="0" u="none" strike="noStrike" spc="-24">
                <a:solidFill>
                  <a:srgbClr val="202020">
                    <a:alpha val="80000"/>
                  </a:srgbClr>
                </a:solidFill>
                <a:ea typeface="S-Core Dream 4 Regular"/>
              </a:rPr>
            </a:br>
            <a:endParaRPr lang="ko-KR" sz="2399" b="0" i="0" u="none" strike="noStrike" spc="-24">
              <a:solidFill>
                <a:srgbClr val="202020">
                  <a:alpha val="80000"/>
                </a:srgbClr>
              </a:solidFill>
              <a:ea typeface="S-Core Dream 4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484600" y="9880600"/>
            <a:ext cx="7442200" cy="330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ko-KR" sz="2399" b="0" i="0" u="none" strike="noStrike" spc="-24">
                <a:solidFill>
                  <a:srgbClr val="202020">
                    <a:alpha val="80000"/>
                  </a:srgbClr>
                </a:solidFill>
                <a:ea typeface="S-Core Dream 4 Regular"/>
              </a:rPr>
              <a:t>마이페이지</a:t>
            </a:r>
            <a:r>
              <a:rPr lang="en-US" sz="2399" b="0" i="0" u="none" strike="noStrike" spc="-24">
                <a:solidFill>
                  <a:srgbClr val="202020">
                    <a:alpha val="80000"/>
                  </a:srgbClr>
                </a:solidFill>
                <a:latin typeface="S-Core Dream 4 Regular"/>
              </a:rPr>
              <a:t> - </a:t>
            </a:r>
            <a:r>
              <a:rPr lang="ko-KR" sz="2399" b="0" i="0" u="none" strike="noStrike" spc="-24">
                <a:solidFill>
                  <a:srgbClr val="202020">
                    <a:alpha val="80000"/>
                  </a:srgbClr>
                </a:solidFill>
                <a:ea typeface="S-Core Dream 4 Regular"/>
              </a:rPr>
              <a:t>사용자</a:t>
            </a:r>
            <a:r>
              <a:rPr lang="en-US" sz="2399" b="0" i="0" u="none" strike="noStrike" spc="-24">
                <a:solidFill>
                  <a:srgbClr val="202020">
                    <a:alpha val="80000"/>
                  </a:srgbClr>
                </a:solidFill>
                <a:latin typeface="S-Core Dream 4 Regular"/>
              </a:rPr>
              <a:t> </a:t>
            </a:r>
            <a:r>
              <a:rPr lang="ko-KR" sz="2399" b="0" i="0" u="none" strike="noStrike" spc="-24">
                <a:solidFill>
                  <a:srgbClr val="202020">
                    <a:alpha val="80000"/>
                  </a:srgbClr>
                </a:solidFill>
                <a:ea typeface="S-Core Dream 4 Regular"/>
              </a:rPr>
              <a:t>데이터</a:t>
            </a:r>
            <a:r>
              <a:rPr lang="en-US" sz="2399" b="0" i="0" u="none" strike="noStrike" spc="-24">
                <a:solidFill>
                  <a:srgbClr val="202020">
                    <a:alpha val="80000"/>
                  </a:srgbClr>
                </a:solidFill>
                <a:latin typeface="S-Core Dream 4 Regular"/>
              </a:rPr>
              <a:t> </a:t>
            </a:r>
            <a:r>
              <a:rPr lang="ko-KR" sz="2399" b="0" i="0" u="none" strike="noStrike" spc="-24">
                <a:solidFill>
                  <a:srgbClr val="202020">
                    <a:alpha val="80000"/>
                  </a:srgbClr>
                </a:solidFill>
                <a:ea typeface="S-Core Dream 4 Regular"/>
              </a:rPr>
              <a:t>기반</a:t>
            </a:r>
            <a:r>
              <a:rPr lang="en-US" sz="2399" b="0" i="0" u="none" strike="noStrike" spc="-24">
                <a:solidFill>
                  <a:srgbClr val="202020">
                    <a:alpha val="80000"/>
                  </a:srgbClr>
                </a:solidFill>
                <a:latin typeface="S-Core Dream 4 Regular"/>
              </a:rPr>
              <a:t> </a:t>
            </a:r>
            <a:r>
              <a:rPr lang="ko-KR" sz="2399" b="0" i="0" u="none" strike="noStrike" spc="-24">
                <a:solidFill>
                  <a:srgbClr val="202020">
                    <a:alpha val="80000"/>
                  </a:srgbClr>
                </a:solidFill>
                <a:ea typeface="S-Core Dream 4 Regular"/>
              </a:rPr>
              <a:t>기록</a:t>
            </a:r>
            <a:br>
              <a:rPr lang="ko-KR" sz="2399" b="0" i="0" u="none" strike="noStrike" spc="-24">
                <a:solidFill>
                  <a:srgbClr val="202020">
                    <a:alpha val="80000"/>
                  </a:srgbClr>
                </a:solidFill>
                <a:ea typeface="S-Core Dream 4 Regular"/>
              </a:rPr>
            </a:br>
            <a:endParaRPr lang="ko-KR" sz="2399" b="0" i="0" u="none" strike="noStrike" spc="-24">
              <a:solidFill>
                <a:srgbClr val="202020">
                  <a:alpha val="80000"/>
                </a:srgbClr>
              </a:solidFill>
              <a:ea typeface="S-Core Dream 4 Regular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4000500"/>
            <a:ext cx="7670800" cy="4940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700" y="7302500"/>
            <a:ext cx="5041900" cy="4318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98900" y="4699000"/>
            <a:ext cx="7289800" cy="4483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486400" y="9029700"/>
            <a:ext cx="2451100" cy="254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-US" sz="1432" b="0" i="0" u="none" strike="noStrike">
                <a:solidFill>
                  <a:srgbClr val="787878"/>
                </a:solidFill>
                <a:latin typeface="Pretendard Light"/>
              </a:rPr>
              <a:t>CodeBrainer </a:t>
            </a:r>
            <a:r>
              <a:rPr lang="ko-KR" sz="1432" b="0" i="0" u="none" strike="noStrike">
                <a:solidFill>
                  <a:srgbClr val="787878"/>
                </a:solidFill>
                <a:ea typeface="Pretendard Light"/>
              </a:rPr>
              <a:t>실제</a:t>
            </a:r>
            <a:r>
              <a:rPr lang="en-US" sz="1432" b="0" i="0" u="none" strike="noStrike">
                <a:solidFill>
                  <a:srgbClr val="787878"/>
                </a:solidFill>
                <a:latin typeface="Pretendard Light"/>
              </a:rPr>
              <a:t> </a:t>
            </a:r>
            <a:r>
              <a:rPr lang="ko-KR" sz="1432" b="0" i="0" u="none" strike="noStrike">
                <a:solidFill>
                  <a:srgbClr val="787878"/>
                </a:solidFill>
                <a:ea typeface="Pretendard Light"/>
              </a:rPr>
              <a:t>구동</a:t>
            </a:r>
            <a:r>
              <a:rPr lang="en-US" sz="1432" b="0" i="0" u="none" strike="noStrike">
                <a:solidFill>
                  <a:srgbClr val="787878"/>
                </a:solidFill>
                <a:latin typeface="Pretendard Light"/>
              </a:rPr>
              <a:t> </a:t>
            </a:r>
            <a:r>
              <a:rPr lang="ko-KR" sz="1432" b="0" i="0" u="none" strike="noStrike">
                <a:solidFill>
                  <a:srgbClr val="787878"/>
                </a:solidFill>
                <a:ea typeface="Pretendard Light"/>
              </a:rPr>
              <a:t>화면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513800" y="9232900"/>
            <a:ext cx="2451100" cy="254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-US" sz="1432" b="0" i="0" u="none" strike="noStrike">
                <a:solidFill>
                  <a:srgbClr val="787878"/>
                </a:solidFill>
                <a:latin typeface="Pretendard Light"/>
              </a:rPr>
              <a:t>CodeBrainer </a:t>
            </a:r>
            <a:r>
              <a:rPr lang="ko-KR" sz="1432" b="0" i="0" u="none" strike="noStrike">
                <a:solidFill>
                  <a:srgbClr val="787878"/>
                </a:solidFill>
                <a:ea typeface="Pretendard Light"/>
              </a:rPr>
              <a:t>실제</a:t>
            </a:r>
            <a:r>
              <a:rPr lang="en-US" sz="1432" b="0" i="0" u="none" strike="noStrike">
                <a:solidFill>
                  <a:srgbClr val="787878"/>
                </a:solidFill>
                <a:latin typeface="Pretendard Light"/>
              </a:rPr>
              <a:t> </a:t>
            </a:r>
            <a:r>
              <a:rPr lang="ko-KR" sz="1432" b="0" i="0" u="none" strike="noStrike">
                <a:solidFill>
                  <a:srgbClr val="787878"/>
                </a:solidFill>
                <a:ea typeface="Pretendard Light"/>
              </a:rPr>
              <a:t>구동</a:t>
            </a:r>
            <a:r>
              <a:rPr lang="en-US" sz="1432" b="0" i="0" u="none" strike="noStrike">
                <a:solidFill>
                  <a:srgbClr val="787878"/>
                </a:solidFill>
                <a:latin typeface="Pretendard Light"/>
              </a:rPr>
              <a:t> </a:t>
            </a:r>
            <a:r>
              <a:rPr lang="ko-KR" sz="1432" b="0" i="0" u="none" strike="noStrike">
                <a:solidFill>
                  <a:srgbClr val="787878"/>
                </a:solidFill>
                <a:ea typeface="Pretendard Light"/>
              </a:rPr>
              <a:t>화면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462000" y="6197600"/>
            <a:ext cx="2451100" cy="254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-US" sz="1432" b="0" i="0" u="none" strike="noStrike">
                <a:solidFill>
                  <a:srgbClr val="787878"/>
                </a:solidFill>
                <a:latin typeface="Pretendard Light"/>
              </a:rPr>
              <a:t>CodeBrainer </a:t>
            </a:r>
            <a:r>
              <a:rPr lang="ko-KR" sz="1432" b="0" i="0" u="none" strike="noStrike">
                <a:solidFill>
                  <a:srgbClr val="787878"/>
                </a:solidFill>
                <a:ea typeface="Pretendard Light"/>
              </a:rPr>
              <a:t>실제</a:t>
            </a:r>
            <a:r>
              <a:rPr lang="en-US" sz="1432" b="0" i="0" u="none" strike="noStrike">
                <a:solidFill>
                  <a:srgbClr val="787878"/>
                </a:solidFill>
                <a:latin typeface="Pretendard Light"/>
              </a:rPr>
              <a:t> </a:t>
            </a:r>
            <a:r>
              <a:rPr lang="ko-KR" sz="1432" b="0" i="0" u="none" strike="noStrike">
                <a:solidFill>
                  <a:srgbClr val="787878"/>
                </a:solidFill>
                <a:ea typeface="Pretendard Light"/>
              </a:rPr>
              <a:t>구동</a:t>
            </a:r>
            <a:r>
              <a:rPr lang="en-US" sz="1432" b="0" i="0" u="none" strike="noStrike">
                <a:solidFill>
                  <a:srgbClr val="787878"/>
                </a:solidFill>
                <a:latin typeface="Pretendard Light"/>
              </a:rPr>
              <a:t> </a:t>
            </a:r>
            <a:r>
              <a:rPr lang="ko-KR" sz="1432" b="0" i="0" u="none" strike="noStrike">
                <a:solidFill>
                  <a:srgbClr val="787878"/>
                </a:solidFill>
                <a:ea typeface="Pretendard Light"/>
              </a:rPr>
              <a:t>화면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004300" y="11696700"/>
            <a:ext cx="7442200" cy="292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ko-KR" sz="2399" b="0" i="0" u="none" strike="noStrike" spc="-24">
                <a:solidFill>
                  <a:srgbClr val="202020">
                    <a:alpha val="80000"/>
                  </a:srgbClr>
                </a:solidFill>
                <a:ea typeface="S-Core Dream 4 Regular"/>
              </a:rPr>
              <a:t>문제별</a:t>
            </a:r>
            <a:r>
              <a:rPr lang="en-US" sz="2399" b="0" i="0" u="none" strike="noStrike" spc="-24">
                <a:solidFill>
                  <a:srgbClr val="202020">
                    <a:alpha val="80000"/>
                  </a:srgbClr>
                </a:solidFill>
                <a:latin typeface="S-Core Dream 4 Regular"/>
              </a:rPr>
              <a:t> </a:t>
            </a:r>
            <a:r>
              <a:rPr lang="ko-KR" sz="2399" b="0" i="0" u="none" strike="noStrike" spc="-24">
                <a:solidFill>
                  <a:srgbClr val="202020">
                    <a:alpha val="80000"/>
                  </a:srgbClr>
                </a:solidFill>
                <a:ea typeface="S-Core Dream 4 Regular"/>
              </a:rPr>
              <a:t>학습도</a:t>
            </a:r>
            <a:r>
              <a:rPr lang="en-US" sz="2399" b="0" i="0" u="none" strike="noStrike" spc="-24">
                <a:solidFill>
                  <a:srgbClr val="202020">
                    <a:alpha val="80000"/>
                  </a:srgbClr>
                </a:solidFill>
                <a:latin typeface="S-Core Dream 4 Regular"/>
              </a:rPr>
              <a:t>(</a:t>
            </a:r>
            <a:r>
              <a:rPr lang="ko-KR" sz="2399" b="0" i="0" u="none" strike="noStrike" spc="-24">
                <a:solidFill>
                  <a:srgbClr val="202020">
                    <a:alpha val="80000"/>
                  </a:srgbClr>
                </a:solidFill>
                <a:ea typeface="S-Core Dream 4 Regular"/>
              </a:rPr>
              <a:t>티어</a:t>
            </a:r>
            <a:r>
              <a:rPr lang="en-US" sz="2399" b="0" i="0" u="none" strike="noStrike" spc="-24">
                <a:solidFill>
                  <a:srgbClr val="202020">
                    <a:alpha val="80000"/>
                  </a:srgbClr>
                </a:solidFill>
                <a:latin typeface="S-Core Dream 4 Regular"/>
              </a:rPr>
              <a:t> </a:t>
            </a:r>
            <a:r>
              <a:rPr lang="ko-KR" sz="2399" b="0" i="0" u="none" strike="noStrike" spc="-24">
                <a:solidFill>
                  <a:srgbClr val="202020">
                    <a:alpha val="80000"/>
                  </a:srgbClr>
                </a:solidFill>
                <a:ea typeface="S-Core Dream 4 Regular"/>
              </a:rPr>
              <a:t>상승도</a:t>
            </a:r>
            <a:r>
              <a:rPr lang="en-US" sz="2399" b="0" i="0" u="none" strike="noStrike" spc="-24">
                <a:solidFill>
                  <a:srgbClr val="202020">
                    <a:alpha val="80000"/>
                  </a:srgbClr>
                </a:solidFill>
                <a:latin typeface="S-Core Dream 4 Regular"/>
              </a:rPr>
              <a:t>) </a:t>
            </a:r>
            <a:r>
              <a:rPr lang="ko-KR" sz="2399" b="0" i="0" u="none" strike="noStrike" spc="-24">
                <a:solidFill>
                  <a:srgbClr val="202020">
                    <a:alpha val="80000"/>
                  </a:srgbClr>
                </a:solidFill>
                <a:ea typeface="S-Core Dream 4 Regular"/>
              </a:rPr>
              <a:t>계산식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7000" y="1295400"/>
            <a:ext cx="7353300" cy="48641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2857500"/>
            <a:ext cx="18605500" cy="8559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5600" y="12192000"/>
            <a:ext cx="25095200" cy="266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879600" y="12725400"/>
            <a:ext cx="20637500" cy="558800"/>
          </a:xfrm>
          <a:prstGeom prst="rect">
            <a:avLst/>
          </a:prstGeom>
        </p:spPr>
        <p:txBody>
          <a:bodyPr lIns="0" tIns="50375" rIns="0" bIns="50375" rtlCol="0" anchor="ctr"/>
          <a:lstStyle/>
          <a:p>
            <a:pPr lvl="0" algn="ctr">
              <a:lnSpc>
                <a:spcPct val="87149"/>
              </a:lnSpc>
            </a:pPr>
            <a:r>
              <a:rPr lang="en" sz="2266" b="0" i="0" u="none" strike="noStrike" spc="1405">
                <a:solidFill>
                  <a:srgbClr val="FFFFFF"/>
                </a:solidFill>
                <a:latin typeface="S-Core Dream 5 Medium"/>
              </a:rPr>
              <a:t>CodeBrainer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96900" y="-12700"/>
            <a:ext cx="13398500" cy="2565400"/>
          </a:xfrm>
          <a:prstGeom prst="rect">
            <a:avLst/>
          </a:prstGeom>
        </p:spPr>
        <p:txBody>
          <a:bodyPr lIns="0" tIns="207433" rIns="0" bIns="207433" rtlCol="0" anchor="ctr"/>
          <a:lstStyle/>
          <a:p>
            <a:pPr lvl="0" algn="l">
              <a:lnSpc>
                <a:spcPct val="87149"/>
              </a:lnSpc>
            </a:pPr>
            <a:r>
              <a:rPr lang="ko-KR" sz="9333" b="0" i="0" u="none" strike="noStrike" spc="-93">
                <a:solidFill>
                  <a:srgbClr val="202020"/>
                </a:solidFill>
                <a:ea typeface="S-Core Dream 6 Bold"/>
              </a:rPr>
              <a:t>프로젝트</a:t>
            </a:r>
            <a:r>
              <a:rPr lang="en-US" sz="9333" b="0" i="0" u="none" strike="noStrike" spc="-93">
                <a:solidFill>
                  <a:srgbClr val="202020"/>
                </a:solidFill>
                <a:latin typeface="S-Core Dream 6 Bold"/>
              </a:rPr>
              <a:t> </a:t>
            </a:r>
            <a:r>
              <a:rPr lang="ko-KR" sz="9333" b="0" i="0" u="none" strike="noStrike" spc="-93">
                <a:solidFill>
                  <a:srgbClr val="202020"/>
                </a:solidFill>
                <a:ea typeface="S-Core Dream 6 Bold"/>
              </a:rPr>
              <a:t>결과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6900" y="2222500"/>
            <a:ext cx="11709400" cy="3556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41100"/>
              </a:lnSpc>
            </a:pP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베타테스트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및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사용자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피드백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분석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535400" y="11036300"/>
            <a:ext cx="6515100" cy="7620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en-US" sz="1432" b="0" i="0" u="none" strike="noStrike">
                <a:solidFill>
                  <a:srgbClr val="787878"/>
                </a:solidFill>
                <a:latin typeface="Pretendard Light"/>
              </a:rPr>
              <a:t>AI </a:t>
            </a:r>
            <a:r>
              <a:rPr lang="ko-KR" sz="1432" b="0" i="0" u="none" strike="noStrike">
                <a:solidFill>
                  <a:srgbClr val="787878"/>
                </a:solidFill>
                <a:ea typeface="Pretendard Light"/>
              </a:rPr>
              <a:t>기반</a:t>
            </a:r>
            <a:r>
              <a:rPr lang="en-US" sz="1432" b="0" i="0" u="none" strike="noStrike">
                <a:solidFill>
                  <a:srgbClr val="787878"/>
                </a:solidFill>
                <a:latin typeface="Pretendard Light"/>
              </a:rPr>
              <a:t> </a:t>
            </a:r>
            <a:r>
              <a:rPr lang="ko-KR" sz="1432" b="0" i="0" u="none" strike="noStrike">
                <a:solidFill>
                  <a:srgbClr val="787878"/>
                </a:solidFill>
                <a:ea typeface="Pretendard Light"/>
              </a:rPr>
              <a:t>힌트형</a:t>
            </a:r>
            <a:r>
              <a:rPr lang="en-US" sz="1432" b="0" i="0" u="none" strike="noStrike">
                <a:solidFill>
                  <a:srgbClr val="787878"/>
                </a:solidFill>
                <a:latin typeface="Pretendard Light"/>
              </a:rPr>
              <a:t> </a:t>
            </a:r>
            <a:r>
              <a:rPr lang="ko-KR" sz="1432" b="0" i="0" u="none" strike="noStrike">
                <a:solidFill>
                  <a:srgbClr val="787878"/>
                </a:solidFill>
                <a:ea typeface="Pretendard Light"/>
              </a:rPr>
              <a:t>코딩</a:t>
            </a:r>
            <a:r>
              <a:rPr lang="en-US" sz="1432" b="0" i="0" u="none" strike="noStrike">
                <a:solidFill>
                  <a:srgbClr val="787878"/>
                </a:solidFill>
                <a:latin typeface="Pretendard Light"/>
              </a:rPr>
              <a:t> </a:t>
            </a:r>
            <a:r>
              <a:rPr lang="ko-KR" sz="1432" b="0" i="0" u="none" strike="noStrike">
                <a:solidFill>
                  <a:srgbClr val="787878"/>
                </a:solidFill>
                <a:ea typeface="Pretendard Light"/>
              </a:rPr>
              <a:t>학습</a:t>
            </a:r>
            <a:r>
              <a:rPr lang="en-US" sz="1432" b="0" i="0" u="none" strike="noStrike">
                <a:solidFill>
                  <a:srgbClr val="787878"/>
                </a:solidFill>
                <a:latin typeface="Pretendard Light"/>
              </a:rPr>
              <a:t> </a:t>
            </a:r>
            <a:r>
              <a:rPr lang="ko-KR" sz="1432" b="0" i="0" u="none" strike="noStrike">
                <a:solidFill>
                  <a:srgbClr val="787878"/>
                </a:solidFill>
                <a:ea typeface="Pretendard Light"/>
              </a:rPr>
              <a:t>플랫폼</a:t>
            </a:r>
            <a:r>
              <a:rPr lang="en-US" sz="1432" b="0" i="0" u="none" strike="noStrike">
                <a:solidFill>
                  <a:srgbClr val="787878"/>
                </a:solidFill>
                <a:latin typeface="Pretendard Light"/>
              </a:rPr>
              <a:t> </a:t>
            </a:r>
            <a:r>
              <a:rPr lang="ko-KR" sz="1432" b="0" i="0" u="none" strike="noStrike">
                <a:solidFill>
                  <a:srgbClr val="787878"/>
                </a:solidFill>
                <a:ea typeface="Pretendard Light"/>
              </a:rPr>
              <a:t>사용자</a:t>
            </a:r>
            <a:r>
              <a:rPr lang="en-US" sz="1432" b="0" i="0" u="none" strike="noStrike">
                <a:solidFill>
                  <a:srgbClr val="787878"/>
                </a:solidFill>
                <a:latin typeface="Pretendard Light"/>
              </a:rPr>
              <a:t> </a:t>
            </a:r>
            <a:r>
              <a:rPr lang="ko-KR" sz="1432" b="0" i="0" u="none" strike="noStrike">
                <a:solidFill>
                  <a:srgbClr val="787878"/>
                </a:solidFill>
                <a:ea typeface="Pretendard Light"/>
              </a:rPr>
              <a:t>경험</a:t>
            </a:r>
            <a:r>
              <a:rPr lang="en-US" sz="1432" b="0" i="0" u="none" strike="noStrike">
                <a:solidFill>
                  <a:srgbClr val="787878"/>
                </a:solidFill>
                <a:latin typeface="Pretendard Light"/>
              </a:rPr>
              <a:t> </a:t>
            </a:r>
            <a:r>
              <a:rPr lang="ko-KR" sz="1432" b="0" i="0" u="none" strike="noStrike">
                <a:solidFill>
                  <a:srgbClr val="787878"/>
                </a:solidFill>
                <a:ea typeface="Pretendard Light"/>
              </a:rPr>
              <a:t>설문</a:t>
            </a:r>
            <a:r>
              <a:rPr lang="en-US" sz="1432" b="0" i="0" u="none" strike="noStrike">
                <a:solidFill>
                  <a:srgbClr val="787878"/>
                </a:solidFill>
                <a:latin typeface="Pretendard Light"/>
              </a:rPr>
              <a:t>. (n.d.). https://docs.google.com/forms/d/e/1FAIpQLSdW09UXXb1fiOFBOW0npYjemjhh05S-wKlURybN-luTRXI2UQ/viewform?usp=dialog 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3263900"/>
            <a:ext cx="18097500" cy="8521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5600" y="12192000"/>
            <a:ext cx="25095200" cy="266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879600" y="12725400"/>
            <a:ext cx="20637500" cy="558800"/>
          </a:xfrm>
          <a:prstGeom prst="rect">
            <a:avLst/>
          </a:prstGeom>
        </p:spPr>
        <p:txBody>
          <a:bodyPr lIns="0" tIns="50375" rIns="0" bIns="50375" rtlCol="0" anchor="ctr"/>
          <a:lstStyle/>
          <a:p>
            <a:pPr lvl="0" algn="ctr">
              <a:lnSpc>
                <a:spcPct val="87149"/>
              </a:lnSpc>
            </a:pPr>
            <a:r>
              <a:rPr lang="en" sz="2266" b="0" i="0" u="none" strike="noStrike" spc="1405">
                <a:solidFill>
                  <a:srgbClr val="FFFFFF"/>
                </a:solidFill>
                <a:latin typeface="S-Core Dream 5 Medium"/>
              </a:rPr>
              <a:t>CodeBrainer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96900" y="-12700"/>
            <a:ext cx="13398500" cy="2565400"/>
          </a:xfrm>
          <a:prstGeom prst="rect">
            <a:avLst/>
          </a:prstGeom>
        </p:spPr>
        <p:txBody>
          <a:bodyPr lIns="0" tIns="207433" rIns="0" bIns="207433" rtlCol="0" anchor="ctr"/>
          <a:lstStyle/>
          <a:p>
            <a:pPr lvl="0" algn="l">
              <a:lnSpc>
                <a:spcPct val="87149"/>
              </a:lnSpc>
            </a:pPr>
            <a:r>
              <a:rPr lang="ko-KR" sz="9333" b="0" i="0" u="none" strike="noStrike" spc="-93">
                <a:solidFill>
                  <a:srgbClr val="202020"/>
                </a:solidFill>
                <a:ea typeface="S-Core Dream 6 Bold"/>
              </a:rPr>
              <a:t>프로젝트</a:t>
            </a:r>
            <a:r>
              <a:rPr lang="en-US" sz="9333" b="0" i="0" u="none" strike="noStrike" spc="-93">
                <a:solidFill>
                  <a:srgbClr val="202020"/>
                </a:solidFill>
                <a:latin typeface="S-Core Dream 6 Bold"/>
              </a:rPr>
              <a:t> </a:t>
            </a:r>
            <a:r>
              <a:rPr lang="ko-KR" sz="9333" b="0" i="0" u="none" strike="noStrike" spc="-93">
                <a:solidFill>
                  <a:srgbClr val="202020"/>
                </a:solidFill>
                <a:ea typeface="S-Core Dream 6 Bold"/>
              </a:rPr>
              <a:t>결과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6900" y="2184400"/>
            <a:ext cx="11709400" cy="4318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41100"/>
              </a:lnSpc>
            </a:pP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베타테스트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후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개선사항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및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향후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계획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99400" y="11531600"/>
            <a:ext cx="6515100" cy="5080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ko-KR" sz="1432" b="0" i="0" u="none" strike="noStrike">
                <a:solidFill>
                  <a:srgbClr val="787878"/>
                </a:solidFill>
                <a:ea typeface="Pretendard Light"/>
              </a:rPr>
              <a:t>저희</a:t>
            </a:r>
            <a:r>
              <a:rPr lang="en-US" sz="1432" b="0" i="0" u="none" strike="noStrike">
                <a:solidFill>
                  <a:srgbClr val="787878"/>
                </a:solidFill>
                <a:latin typeface="Pretendard Light"/>
              </a:rPr>
              <a:t> </a:t>
            </a:r>
            <a:r>
              <a:rPr lang="ko-KR" sz="1432" b="0" i="0" u="none" strike="noStrike">
                <a:solidFill>
                  <a:srgbClr val="787878"/>
                </a:solidFill>
                <a:ea typeface="Pretendard Light"/>
              </a:rPr>
              <a:t>공소</a:t>
            </a:r>
            <a:r>
              <a:rPr lang="en-US" sz="1432" b="0" i="0" u="none" strike="noStrike">
                <a:solidFill>
                  <a:srgbClr val="787878"/>
                </a:solidFill>
                <a:latin typeface="Pretendard Light"/>
              </a:rPr>
              <a:t> </a:t>
            </a:r>
            <a:r>
              <a:rPr lang="ko-KR" sz="1432" b="0" i="0" u="none" strike="noStrike">
                <a:solidFill>
                  <a:srgbClr val="787878"/>
                </a:solidFill>
                <a:ea typeface="Pretendard Light"/>
              </a:rPr>
              <a:t>프로젝트</a:t>
            </a:r>
            <a:r>
              <a:rPr lang="en-US" sz="1432" b="0" i="0" u="none" strike="noStrike">
                <a:solidFill>
                  <a:srgbClr val="787878"/>
                </a:solidFill>
                <a:latin typeface="Pretendard Light"/>
              </a:rPr>
              <a:t> </a:t>
            </a:r>
            <a:r>
              <a:rPr lang="ko-KR" sz="1432" b="0" i="0" u="none" strike="noStrike">
                <a:solidFill>
                  <a:srgbClr val="787878"/>
                </a:solidFill>
                <a:ea typeface="Pretendard Light"/>
              </a:rPr>
              <a:t>구경하시고</a:t>
            </a:r>
            <a:r>
              <a:rPr lang="en-US" sz="1432" b="0" i="0" u="none" strike="noStrike">
                <a:solidFill>
                  <a:srgbClr val="787878"/>
                </a:solidFill>
                <a:latin typeface="Pretendard Light"/>
              </a:rPr>
              <a:t> </a:t>
            </a:r>
            <a:r>
              <a:rPr lang="ko-KR" sz="1432" b="0" i="0" u="none" strike="noStrike">
                <a:solidFill>
                  <a:srgbClr val="787878"/>
                </a:solidFill>
                <a:ea typeface="Pretendard Light"/>
              </a:rPr>
              <a:t>피드백</a:t>
            </a:r>
            <a:r>
              <a:rPr lang="en-US" sz="1432" b="0" i="0" u="none" strike="noStrike">
                <a:solidFill>
                  <a:srgbClr val="787878"/>
                </a:solidFill>
                <a:latin typeface="Pretendard Light"/>
              </a:rPr>
              <a:t> </a:t>
            </a:r>
            <a:r>
              <a:rPr lang="ko-KR" sz="1432" b="0" i="0" u="none" strike="noStrike">
                <a:solidFill>
                  <a:srgbClr val="787878"/>
                </a:solidFill>
                <a:ea typeface="Pretendard Light"/>
              </a:rPr>
              <a:t>한번</a:t>
            </a:r>
            <a:r>
              <a:rPr lang="en-US" sz="1432" b="0" i="0" u="none" strike="noStrike">
                <a:solidFill>
                  <a:srgbClr val="787878"/>
                </a:solidFill>
                <a:latin typeface="Pretendard Light"/>
              </a:rPr>
              <a:t> </a:t>
            </a:r>
            <a:r>
              <a:rPr lang="ko-KR" sz="1432" b="0" i="0" u="none" strike="noStrike">
                <a:solidFill>
                  <a:srgbClr val="787878"/>
                </a:solidFill>
                <a:ea typeface="Pretendard Light"/>
              </a:rPr>
              <a:t>부탁드립니다</a:t>
            </a:r>
            <a:r>
              <a:rPr lang="en-US" sz="1432" b="0" i="0" u="none" strike="noStrike">
                <a:solidFill>
                  <a:srgbClr val="787878"/>
                </a:solidFill>
                <a:latin typeface="Pretendard Light"/>
              </a:rPr>
              <a:t>..! . (n.d.). https://everytime.kr/401589/v/395657066.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621000" y="9944100"/>
            <a:ext cx="6515100" cy="7620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en-US" sz="1432" b="0" i="0" u="none" strike="noStrike">
                <a:solidFill>
                  <a:srgbClr val="787878"/>
                </a:solidFill>
                <a:latin typeface="Pretendard Light"/>
              </a:rPr>
              <a:t>AI </a:t>
            </a:r>
            <a:r>
              <a:rPr lang="ko-KR" sz="1432" b="0" i="0" u="none" strike="noStrike">
                <a:solidFill>
                  <a:srgbClr val="787878"/>
                </a:solidFill>
                <a:ea typeface="Pretendard Light"/>
              </a:rPr>
              <a:t>기반</a:t>
            </a:r>
            <a:r>
              <a:rPr lang="en-US" sz="1432" b="0" i="0" u="none" strike="noStrike">
                <a:solidFill>
                  <a:srgbClr val="787878"/>
                </a:solidFill>
                <a:latin typeface="Pretendard Light"/>
              </a:rPr>
              <a:t> </a:t>
            </a:r>
            <a:r>
              <a:rPr lang="ko-KR" sz="1432" b="0" i="0" u="none" strike="noStrike">
                <a:solidFill>
                  <a:srgbClr val="787878"/>
                </a:solidFill>
                <a:ea typeface="Pretendard Light"/>
              </a:rPr>
              <a:t>힌트형</a:t>
            </a:r>
            <a:r>
              <a:rPr lang="en-US" sz="1432" b="0" i="0" u="none" strike="noStrike">
                <a:solidFill>
                  <a:srgbClr val="787878"/>
                </a:solidFill>
                <a:latin typeface="Pretendard Light"/>
              </a:rPr>
              <a:t> </a:t>
            </a:r>
            <a:r>
              <a:rPr lang="ko-KR" sz="1432" b="0" i="0" u="none" strike="noStrike">
                <a:solidFill>
                  <a:srgbClr val="787878"/>
                </a:solidFill>
                <a:ea typeface="Pretendard Light"/>
              </a:rPr>
              <a:t>코딩</a:t>
            </a:r>
            <a:r>
              <a:rPr lang="en-US" sz="1432" b="0" i="0" u="none" strike="noStrike">
                <a:solidFill>
                  <a:srgbClr val="787878"/>
                </a:solidFill>
                <a:latin typeface="Pretendard Light"/>
              </a:rPr>
              <a:t> </a:t>
            </a:r>
            <a:r>
              <a:rPr lang="ko-KR" sz="1432" b="0" i="0" u="none" strike="noStrike">
                <a:solidFill>
                  <a:srgbClr val="787878"/>
                </a:solidFill>
                <a:ea typeface="Pretendard Light"/>
              </a:rPr>
              <a:t>학습</a:t>
            </a:r>
            <a:r>
              <a:rPr lang="en-US" sz="1432" b="0" i="0" u="none" strike="noStrike">
                <a:solidFill>
                  <a:srgbClr val="787878"/>
                </a:solidFill>
                <a:latin typeface="Pretendard Light"/>
              </a:rPr>
              <a:t> </a:t>
            </a:r>
            <a:r>
              <a:rPr lang="ko-KR" sz="1432" b="0" i="0" u="none" strike="noStrike">
                <a:solidFill>
                  <a:srgbClr val="787878"/>
                </a:solidFill>
                <a:ea typeface="Pretendard Light"/>
              </a:rPr>
              <a:t>플랫폼</a:t>
            </a:r>
            <a:r>
              <a:rPr lang="en-US" sz="1432" b="0" i="0" u="none" strike="noStrike">
                <a:solidFill>
                  <a:srgbClr val="787878"/>
                </a:solidFill>
                <a:latin typeface="Pretendard Light"/>
              </a:rPr>
              <a:t> </a:t>
            </a:r>
            <a:r>
              <a:rPr lang="ko-KR" sz="1432" b="0" i="0" u="none" strike="noStrike">
                <a:solidFill>
                  <a:srgbClr val="787878"/>
                </a:solidFill>
                <a:ea typeface="Pretendard Light"/>
              </a:rPr>
              <a:t>사용자</a:t>
            </a:r>
            <a:r>
              <a:rPr lang="en-US" sz="1432" b="0" i="0" u="none" strike="noStrike">
                <a:solidFill>
                  <a:srgbClr val="787878"/>
                </a:solidFill>
                <a:latin typeface="Pretendard Light"/>
              </a:rPr>
              <a:t> </a:t>
            </a:r>
            <a:r>
              <a:rPr lang="ko-KR" sz="1432" b="0" i="0" u="none" strike="noStrike">
                <a:solidFill>
                  <a:srgbClr val="787878"/>
                </a:solidFill>
                <a:ea typeface="Pretendard Light"/>
              </a:rPr>
              <a:t>경험</a:t>
            </a:r>
            <a:r>
              <a:rPr lang="en-US" sz="1432" b="0" i="0" u="none" strike="noStrike">
                <a:solidFill>
                  <a:srgbClr val="787878"/>
                </a:solidFill>
                <a:latin typeface="Pretendard Light"/>
              </a:rPr>
              <a:t> </a:t>
            </a:r>
            <a:r>
              <a:rPr lang="ko-KR" sz="1432" b="0" i="0" u="none" strike="noStrike">
                <a:solidFill>
                  <a:srgbClr val="787878"/>
                </a:solidFill>
                <a:ea typeface="Pretendard Light"/>
              </a:rPr>
              <a:t>설문</a:t>
            </a:r>
            <a:r>
              <a:rPr lang="en-US" sz="1432" b="0" i="0" u="none" strike="noStrike">
                <a:solidFill>
                  <a:srgbClr val="787878"/>
                </a:solidFill>
                <a:latin typeface="Pretendard Light"/>
              </a:rPr>
              <a:t>. (n.d.). https://docs.google.com/forms/d/e/1FAIpQLSdW09UXXb1fiOFBOW0npYjemjhh05S-wKlURybN-luTRXI2UQ/viewform?usp=dialog 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3009900"/>
            <a:ext cx="5969000" cy="8369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4368800"/>
            <a:ext cx="5092700" cy="50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69900" y="4838700"/>
            <a:ext cx="5257800" cy="5969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1. AI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힌트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/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피드백</a:t>
            </a:r>
            <a:b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</a:b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체계적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힌트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,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코드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개선점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제공</a:t>
            </a:r>
          </a:p>
          <a:p>
            <a:pPr lvl="0" algn="ctr">
              <a:lnSpc>
                <a:spcPct val="132800"/>
              </a:lnSpc>
            </a:pP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사용자의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알고리즘적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사고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확장학습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효과를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극대화</a:t>
            </a:r>
          </a:p>
          <a:p>
            <a:pPr lvl="0" algn="ctr">
              <a:lnSpc>
                <a:spcPct val="132800"/>
              </a:lnSpc>
            </a:pP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
2. 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사용자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친화적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UX
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문제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풀이의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전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과정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(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문제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확인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·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코딩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·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디버깅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·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제출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)</a:t>
            </a:r>
          </a:p>
          <a:p>
            <a:pPr lvl="0" algn="ctr">
              <a:lnSpc>
                <a:spcPct val="132800"/>
              </a:lnSpc>
            </a:pP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하나의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인터페이스로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통합</a:t>
            </a:r>
          </a:p>
          <a:p>
            <a:pPr lvl="0" algn="ctr">
              <a:lnSpc>
                <a:spcPct val="132800"/>
              </a:lnSpc>
            </a:pP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사용자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편의성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향상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7500" y="3289300"/>
            <a:ext cx="5588000" cy="825500"/>
          </a:xfrm>
          <a:prstGeom prst="rect">
            <a:avLst/>
          </a:prstGeom>
        </p:spPr>
        <p:txBody>
          <a:bodyPr lIns="0" tIns="0" rIns="0" bIns="40639" rtlCol="0" anchor="b"/>
          <a:lstStyle/>
          <a:p>
            <a:pPr lvl="0" algn="ctr">
              <a:lnSpc>
                <a:spcPct val="99600"/>
              </a:lnSpc>
            </a:pPr>
            <a:r>
              <a:rPr lang="en-US" sz="3199" b="1" i="0" u="none" strike="noStrike" spc="-32">
                <a:solidFill>
                  <a:srgbClr val="202020"/>
                </a:solidFill>
                <a:latin typeface="S-Core Dream 5 Medium"/>
              </a:rPr>
              <a:t>S (</a:t>
            </a:r>
            <a:r>
              <a:rPr lang="ko-KR" sz="3199" b="1" i="0" u="none" strike="noStrike" spc="-32">
                <a:solidFill>
                  <a:srgbClr val="202020"/>
                </a:solidFill>
                <a:ea typeface="S-Core Dream 5 Medium"/>
              </a:rPr>
              <a:t>강점</a:t>
            </a:r>
            <a:r>
              <a:rPr lang="en-US" sz="3199" b="1" i="0" u="none" strike="noStrike" spc="-32">
                <a:solidFill>
                  <a:srgbClr val="202020"/>
                </a:solidFill>
                <a:latin typeface="S-Core Dream 5 Medium"/>
              </a:rPr>
              <a:t>: Strengths)
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900" y="3009900"/>
            <a:ext cx="5969000" cy="8369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5500" y="3009900"/>
            <a:ext cx="5969000" cy="8369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6700" y="4368800"/>
            <a:ext cx="5092700" cy="50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540500" y="5143500"/>
            <a:ext cx="5257800" cy="5359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1.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운영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비용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부담</a:t>
            </a:r>
            <a:b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</a:b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사용자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규모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확장에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따라</a:t>
            </a:r>
          </a:p>
          <a:p>
            <a:pPr lvl="0" algn="ctr">
              <a:lnSpc>
                <a:spcPct val="132800"/>
              </a:lnSpc>
            </a:pP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AI API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호출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및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서버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유지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비용급증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가능성</a:t>
            </a:r>
          </a:p>
          <a:p>
            <a:pPr lvl="0" algn="ctr">
              <a:lnSpc>
                <a:spcPct val="132800"/>
              </a:lnSpc>
            </a:pP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
2.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콘텐츠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확보의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어려움</a:t>
            </a:r>
            <a:b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</a:b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기존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대형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플랫폼에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비하여</a:t>
            </a:r>
          </a:p>
          <a:p>
            <a:pPr lvl="0" algn="ctr">
              <a:lnSpc>
                <a:spcPct val="132800"/>
              </a:lnSpc>
            </a:pP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초기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문제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데이터베이스</a:t>
            </a:r>
          </a:p>
          <a:p>
            <a:pPr lvl="0" algn="ctr">
              <a:lnSpc>
                <a:spcPct val="132800"/>
              </a:lnSpc>
            </a:pP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확보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어려움</a:t>
            </a:r>
            <a:b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</a:br>
            <a:endParaRPr lang="ko-KR" sz="3040" b="0" i="0" u="none" strike="noStrike" spc="-30">
              <a:solidFill>
                <a:srgbClr val="202020">
                  <a:alpha val="80000"/>
                </a:srgbClr>
              </a:solidFill>
              <a:ea typeface="S-Core Dream 3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375400" y="3289300"/>
            <a:ext cx="5588000" cy="825500"/>
          </a:xfrm>
          <a:prstGeom prst="rect">
            <a:avLst/>
          </a:prstGeom>
        </p:spPr>
        <p:txBody>
          <a:bodyPr lIns="0" tIns="0" rIns="0" bIns="40639" rtlCol="0" anchor="b"/>
          <a:lstStyle/>
          <a:p>
            <a:pPr lvl="0" algn="ctr">
              <a:lnSpc>
                <a:spcPct val="99600"/>
              </a:lnSpc>
            </a:pPr>
            <a:r>
              <a:rPr lang="en-US" sz="3199" b="1" i="0" u="none" strike="noStrike" spc="-32">
                <a:solidFill>
                  <a:srgbClr val="202020"/>
                </a:solidFill>
                <a:latin typeface="S-Core Dream 5 Medium"/>
              </a:rPr>
              <a:t>W (</a:t>
            </a:r>
            <a:r>
              <a:rPr lang="ko-KR" sz="3199" b="1" i="0" u="none" strike="noStrike" spc="-32">
                <a:solidFill>
                  <a:srgbClr val="202020"/>
                </a:solidFill>
                <a:ea typeface="S-Core Dream 5 Medium"/>
              </a:rPr>
              <a:t>약점</a:t>
            </a:r>
            <a:r>
              <a:rPr lang="en-US" sz="3199" b="1" i="0" u="none" strike="noStrike" spc="-32">
                <a:solidFill>
                  <a:srgbClr val="202020"/>
                </a:solidFill>
                <a:latin typeface="S-Core Dream 5 Medium"/>
              </a:rPr>
              <a:t>: Weaknesses)
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25400" y="4381500"/>
            <a:ext cx="5092700" cy="50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2344400" y="4978400"/>
            <a:ext cx="5791200" cy="5969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1.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개인화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교육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시장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성장</a:t>
            </a:r>
            <a:b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</a:b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단순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정답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확인을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넘어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,</a:t>
            </a:r>
          </a:p>
          <a:p>
            <a:pPr lvl="0" algn="ctr">
              <a:lnSpc>
                <a:spcPct val="132800"/>
              </a:lnSpc>
            </a:pP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사고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과정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교정해주는</a:t>
            </a:r>
          </a:p>
          <a:p>
            <a:pPr lvl="0" algn="ctr">
              <a:lnSpc>
                <a:spcPct val="132800"/>
              </a:lnSpc>
            </a:pP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1:1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튜터링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방식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서비스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수요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확대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
2. B2B/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교육기관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확장</a:t>
            </a:r>
            <a:b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</a:b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대학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혹은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코딩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부트캠프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등에서</a:t>
            </a:r>
          </a:p>
          <a:p>
            <a:pPr lvl="0" algn="ctr">
              <a:lnSpc>
                <a:spcPct val="132800"/>
              </a:lnSpc>
            </a:pP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효율적인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학생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평가와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피드백</a:t>
            </a:r>
          </a:p>
          <a:p>
            <a:pPr lvl="0" algn="ctr">
              <a:lnSpc>
                <a:spcPct val="132800"/>
              </a:lnSpc>
            </a:pP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제공하는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보조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도구로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활용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
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84100" y="3302000"/>
            <a:ext cx="5588000" cy="825500"/>
          </a:xfrm>
          <a:prstGeom prst="rect">
            <a:avLst/>
          </a:prstGeom>
        </p:spPr>
        <p:txBody>
          <a:bodyPr lIns="0" tIns="0" rIns="0" bIns="40639" rtlCol="0" anchor="b"/>
          <a:lstStyle/>
          <a:p>
            <a:pPr lvl="0" algn="ctr">
              <a:lnSpc>
                <a:spcPct val="99600"/>
              </a:lnSpc>
            </a:pPr>
            <a:r>
              <a:rPr lang="en-US" sz="3199" b="1" i="0" u="none" strike="noStrike" spc="-32">
                <a:solidFill>
                  <a:srgbClr val="202020"/>
                </a:solidFill>
                <a:latin typeface="S-Core Dream 5 Medium"/>
              </a:rPr>
              <a:t>O (</a:t>
            </a:r>
            <a:r>
              <a:rPr lang="ko-KR" sz="3199" b="1" i="0" u="none" strike="noStrike" spc="-32">
                <a:solidFill>
                  <a:srgbClr val="202020"/>
                </a:solidFill>
                <a:ea typeface="S-Core Dream 5 Medium"/>
              </a:rPr>
              <a:t>기회</a:t>
            </a:r>
            <a:r>
              <a:rPr lang="en-US" sz="3199" b="1" i="0" u="none" strike="noStrike" spc="-32">
                <a:solidFill>
                  <a:srgbClr val="202020"/>
                </a:solidFill>
                <a:latin typeface="S-Core Dream 5 Medium"/>
              </a:rPr>
              <a:t>: Opportunities)
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00700" y="3009900"/>
            <a:ext cx="5969000" cy="8369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70600" y="4368800"/>
            <a:ext cx="5092700" cy="50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8465800" y="4838700"/>
            <a:ext cx="5638800" cy="5969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1.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거대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경쟁자의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AI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도입</a:t>
            </a:r>
            <a:b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</a:b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기존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대형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플랫폼들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유사한</a:t>
            </a:r>
          </a:p>
          <a:p>
            <a:pPr lvl="0" algn="ctr">
              <a:lnSpc>
                <a:spcPct val="132800"/>
              </a:lnSpc>
            </a:pP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AI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피드백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기능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도입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 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시</a:t>
            </a:r>
          </a:p>
          <a:p>
            <a:pPr lvl="0" algn="ctr">
              <a:lnSpc>
                <a:spcPct val="132800"/>
              </a:lnSpc>
            </a:pP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Lock-in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약화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,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사용자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이탈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가능성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
2.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범용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LLM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의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대체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위협</a:t>
            </a:r>
            <a:b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</a:br>
            <a:endParaRPr lang="ko-KR" sz="3040" b="0" i="0" u="none" strike="noStrike" spc="-30">
              <a:solidFill>
                <a:srgbClr val="202020">
                  <a:alpha val="80000"/>
                </a:srgbClr>
              </a:solidFill>
              <a:ea typeface="S-Core Dream 3 Light"/>
            </a:endParaRPr>
          </a:p>
          <a:p>
            <a:pPr lvl="0" algn="ctr">
              <a:lnSpc>
                <a:spcPct val="132800"/>
              </a:lnSpc>
            </a:pP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범용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LLM(ChatGPT, Claude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등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)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의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코딩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능력이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고도화됨에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따라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,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전용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플랫폼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없이</a:t>
            </a:r>
          </a:p>
          <a:p>
            <a:pPr lvl="0" algn="ctr">
              <a:lnSpc>
                <a:spcPct val="132800"/>
              </a:lnSpc>
            </a:pP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독학하는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흐름으로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바뀔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가능성</a:t>
            </a:r>
            <a:b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</a:br>
            <a:endParaRPr lang="ko-KR" sz="3040" b="0" i="0" u="none" strike="noStrike" spc="-30">
              <a:solidFill>
                <a:srgbClr val="202020">
                  <a:alpha val="80000"/>
                </a:srgbClr>
              </a:solidFill>
              <a:ea typeface="S-Core Dream 3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8529300" y="3289300"/>
            <a:ext cx="5588000" cy="825500"/>
          </a:xfrm>
          <a:prstGeom prst="rect">
            <a:avLst/>
          </a:prstGeom>
        </p:spPr>
        <p:txBody>
          <a:bodyPr lIns="0" tIns="0" rIns="0" bIns="40639" rtlCol="0" anchor="b"/>
          <a:lstStyle/>
          <a:p>
            <a:pPr lvl="0" algn="ctr">
              <a:lnSpc>
                <a:spcPct val="99600"/>
              </a:lnSpc>
            </a:pPr>
            <a:r>
              <a:rPr lang="en-US" sz="3199" b="1" i="0" u="none" strike="noStrike" spc="-32">
                <a:solidFill>
                  <a:srgbClr val="202020"/>
                </a:solidFill>
                <a:latin typeface="S-Core Dream 5 Medium"/>
              </a:rPr>
              <a:t>T (</a:t>
            </a:r>
            <a:r>
              <a:rPr lang="ko-KR" sz="3199" b="1" i="0" u="none" strike="noStrike" spc="-32">
                <a:solidFill>
                  <a:srgbClr val="202020"/>
                </a:solidFill>
                <a:ea typeface="S-Core Dream 5 Medium"/>
              </a:rPr>
              <a:t>위협</a:t>
            </a:r>
            <a:r>
              <a:rPr lang="en-US" sz="3199" b="1" i="0" u="none" strike="noStrike" spc="-32">
                <a:solidFill>
                  <a:srgbClr val="202020"/>
                </a:solidFill>
                <a:latin typeface="S-Core Dream 5 Medium"/>
              </a:rPr>
              <a:t>: Threats)
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17500" y="12192000"/>
            <a:ext cx="25095200" cy="26670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917700" y="12725400"/>
            <a:ext cx="20637500" cy="558800"/>
          </a:xfrm>
          <a:prstGeom prst="rect">
            <a:avLst/>
          </a:prstGeom>
        </p:spPr>
        <p:txBody>
          <a:bodyPr lIns="0" tIns="50375" rIns="0" bIns="50375" rtlCol="0" anchor="ctr"/>
          <a:lstStyle/>
          <a:p>
            <a:pPr lvl="0" algn="ctr">
              <a:lnSpc>
                <a:spcPct val="87149"/>
              </a:lnSpc>
            </a:pPr>
            <a:r>
              <a:rPr lang="en" sz="2266" b="0" i="0" u="none" strike="noStrike" spc="1405">
                <a:solidFill>
                  <a:srgbClr val="FFFFFF"/>
                </a:solidFill>
                <a:latin typeface="S-Core Dream 5 Medium"/>
              </a:rPr>
              <a:t>CodeBrainer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96900" y="101600"/>
            <a:ext cx="13398500" cy="2349500"/>
          </a:xfrm>
          <a:prstGeom prst="rect">
            <a:avLst/>
          </a:prstGeom>
        </p:spPr>
        <p:txBody>
          <a:bodyPr lIns="0" tIns="207433" rIns="0" bIns="207433" rtlCol="0" anchor="ctr"/>
          <a:lstStyle/>
          <a:p>
            <a:pPr lvl="0" algn="l">
              <a:lnSpc>
                <a:spcPct val="87149"/>
              </a:lnSpc>
            </a:pPr>
            <a:r>
              <a:rPr lang="ko-KR" sz="9333" b="0" i="0" u="none" strike="noStrike" spc="-93">
                <a:solidFill>
                  <a:srgbClr val="202020"/>
                </a:solidFill>
                <a:ea typeface="S-Core Dream 6 Bold"/>
              </a:rPr>
              <a:t>분석</a:t>
            </a:r>
            <a:r>
              <a:rPr lang="en-US" sz="9333" b="0" i="0" u="none" strike="noStrike" spc="-93">
                <a:solidFill>
                  <a:srgbClr val="202020"/>
                </a:solidFill>
                <a:latin typeface="S-Core Dream 6 Bold"/>
              </a:rPr>
              <a:t> </a:t>
            </a:r>
            <a:r>
              <a:rPr lang="ko-KR" sz="9333" b="0" i="0" u="none" strike="noStrike" spc="-93">
                <a:solidFill>
                  <a:srgbClr val="202020"/>
                </a:solidFill>
                <a:ea typeface="S-Core Dream 6 Bold"/>
              </a:rPr>
              <a:t>및</a:t>
            </a:r>
            <a:r>
              <a:rPr lang="en-US" sz="9333" b="0" i="0" u="none" strike="noStrike" spc="-93">
                <a:solidFill>
                  <a:srgbClr val="202020"/>
                </a:solidFill>
                <a:latin typeface="S-Core Dream 6 Bold"/>
              </a:rPr>
              <a:t> </a:t>
            </a:r>
            <a:r>
              <a:rPr lang="ko-KR" sz="9333" b="0" i="0" u="none" strike="noStrike" spc="-93">
                <a:solidFill>
                  <a:srgbClr val="202020"/>
                </a:solidFill>
                <a:ea typeface="S-Core Dream 6 Bold"/>
              </a:rPr>
              <a:t>기대효과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96900" y="2184400"/>
            <a:ext cx="11709400" cy="4318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41100"/>
              </a:lnSpc>
            </a:pP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SWOT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분석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9300" y="3022600"/>
            <a:ext cx="6502400" cy="787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00" y="2921000"/>
            <a:ext cx="12369800" cy="125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200" y="4394200"/>
            <a:ext cx="12369800" cy="1257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4200" y="5867400"/>
            <a:ext cx="12369800" cy="1257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200" y="7327900"/>
            <a:ext cx="12369800" cy="1257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00" y="8801100"/>
            <a:ext cx="12369800" cy="1257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781800" y="3289300"/>
            <a:ext cx="6654800" cy="5207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28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문제</a:t>
            </a:r>
            <a:r>
              <a:rPr lang="en-US" sz="2933" b="0" i="0" u="none" strike="noStrike" spc="-28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·</a:t>
            </a:r>
            <a:r>
              <a:rPr lang="ko-KR" sz="2933" b="0" i="0" u="none" strike="noStrike" spc="-28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힌트</a:t>
            </a:r>
            <a:r>
              <a:rPr lang="en-US" sz="2933" b="0" i="0" u="none" strike="noStrike" spc="-28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933" b="0" i="0" u="none" strike="noStrike" spc="-28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한</a:t>
            </a:r>
            <a:r>
              <a:rPr lang="en-US" sz="2933" b="0" i="0" u="none" strike="noStrike" spc="-28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933" b="0" i="0" u="none" strike="noStrike" spc="-28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화면</a:t>
            </a:r>
            <a:r>
              <a:rPr lang="en-US" sz="2933" b="0" i="0" u="none" strike="noStrike" spc="-28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933" b="0" i="0" u="none" strike="noStrike" spc="-28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통합</a:t>
            </a:r>
            <a:r>
              <a:rPr lang="en-US" sz="2933" b="0" i="0" u="none" strike="noStrike" spc="-28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, </a:t>
            </a:r>
            <a:r>
              <a:rPr lang="ko-KR" sz="2933" b="0" i="0" u="none" strike="noStrike" spc="-28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자동</a:t>
            </a:r>
            <a:r>
              <a:rPr lang="en-US" sz="2933" b="0" i="0" u="none" strike="noStrike" spc="-28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933" b="0" i="0" u="none" strike="noStrike" spc="-28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저장</a:t>
            </a:r>
            <a:br>
              <a:rPr lang="ko-KR" sz="2933" b="0" i="0" u="none" strike="noStrike" spc="-28">
                <a:solidFill>
                  <a:srgbClr val="202020">
                    <a:alpha val="80000"/>
                  </a:srgbClr>
                </a:solidFill>
                <a:ea typeface="S-Core Dream 3 Light"/>
              </a:rPr>
            </a:br>
            <a:endParaRPr lang="ko-KR" sz="2933" b="0" i="0" u="none" strike="noStrike" spc="-28">
              <a:solidFill>
                <a:srgbClr val="202020">
                  <a:alpha val="80000"/>
                </a:srgbClr>
              </a:solidFill>
              <a:ea typeface="S-Core Dream 3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235200" y="3251200"/>
            <a:ext cx="3644900" cy="596900"/>
          </a:xfrm>
          <a:prstGeom prst="rect">
            <a:avLst/>
          </a:prstGeom>
        </p:spPr>
        <p:txBody>
          <a:bodyPr lIns="0" tIns="42332" rIns="0" bIns="42332" rtlCol="0" anchor="ctr"/>
          <a:lstStyle/>
          <a:p>
            <a:pPr lvl="0" algn="ctr">
              <a:lnSpc>
                <a:spcPct val="99600"/>
              </a:lnSpc>
            </a:pPr>
            <a:r>
              <a:rPr lang="en" sz="3333" b="0" i="0" u="none" strike="noStrike" spc="-33">
                <a:solidFill>
                  <a:srgbClr val="202020"/>
                </a:solidFill>
                <a:ea typeface="S-Core Dream 5 Medium"/>
              </a:rPr>
              <a:t>편의성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81700" y="3263900"/>
            <a:ext cx="635000" cy="571500"/>
          </a:xfrm>
          <a:prstGeom prst="rect">
            <a:avLst/>
          </a:prstGeom>
        </p:spPr>
        <p:txBody>
          <a:bodyPr lIns="0" tIns="40639" rIns="0" bIns="40639" rtlCol="0" anchor="ctr"/>
          <a:lstStyle/>
          <a:p>
            <a:pPr lvl="0" algn="l">
              <a:lnSpc>
                <a:spcPct val="99600"/>
              </a:lnSpc>
            </a:pPr>
            <a:r>
              <a:rPr lang="en" sz="3199" b="0" i="0" u="none" strike="noStrike" spc="-32">
                <a:solidFill>
                  <a:srgbClr val="202020"/>
                </a:solidFill>
                <a:ea typeface="S-Core Dream 5 Medium"/>
              </a:rPr>
              <a:t>ㅣ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81800" y="4762500"/>
            <a:ext cx="4673600" cy="5207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28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약점</a:t>
            </a:r>
            <a:r>
              <a:rPr lang="en-US" sz="2933" b="0" i="0" u="none" strike="noStrike" spc="-28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933" b="0" i="0" u="none" strike="noStrike" spc="-28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분석</a:t>
            </a:r>
            <a:r>
              <a:rPr lang="en-US" sz="2933" b="0" i="0" u="none" strike="noStrike" spc="-28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933" b="0" i="0" u="none" strike="noStrike" spc="-28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및</a:t>
            </a:r>
            <a:r>
              <a:rPr lang="en-US" sz="2933" b="0" i="0" u="none" strike="noStrike" spc="-28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933" b="0" i="0" u="none" strike="noStrike" spc="-28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맞춤형</a:t>
            </a:r>
            <a:r>
              <a:rPr lang="en-US" sz="2933" b="0" i="0" u="none" strike="noStrike" spc="-28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933" b="0" i="0" u="none" strike="noStrike" spc="-28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추천</a:t>
            </a:r>
            <a:br>
              <a:rPr lang="ko-KR" sz="2933" b="0" i="0" u="none" strike="noStrike" spc="-28">
                <a:solidFill>
                  <a:srgbClr val="202020">
                    <a:alpha val="80000"/>
                  </a:srgbClr>
                </a:solidFill>
                <a:ea typeface="S-Core Dream 3 Light"/>
              </a:rPr>
            </a:br>
            <a:endParaRPr lang="ko-KR" sz="2933" b="0" i="0" u="none" strike="noStrike" spc="-28">
              <a:solidFill>
                <a:srgbClr val="202020">
                  <a:alpha val="80000"/>
                </a:srgbClr>
              </a:solidFill>
              <a:ea typeface="S-Core Dream 3 Ligh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235200" y="4724400"/>
            <a:ext cx="3644900" cy="596900"/>
          </a:xfrm>
          <a:prstGeom prst="rect">
            <a:avLst/>
          </a:prstGeom>
        </p:spPr>
        <p:txBody>
          <a:bodyPr lIns="0" tIns="42332" rIns="0" bIns="42332" rtlCol="0" anchor="ctr"/>
          <a:lstStyle/>
          <a:p>
            <a:pPr lvl="0" algn="ctr">
              <a:lnSpc>
                <a:spcPct val="99600"/>
              </a:lnSpc>
            </a:pPr>
            <a:r>
              <a:rPr lang="en" sz="3333" b="0" i="0" u="none" strike="noStrike" spc="-33">
                <a:solidFill>
                  <a:srgbClr val="202020"/>
                </a:solidFill>
                <a:ea typeface="S-Core Dream 5 Medium"/>
              </a:rPr>
              <a:t>개인화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981700" y="4737100"/>
            <a:ext cx="635000" cy="571500"/>
          </a:xfrm>
          <a:prstGeom prst="rect">
            <a:avLst/>
          </a:prstGeom>
        </p:spPr>
        <p:txBody>
          <a:bodyPr lIns="0" tIns="40639" rIns="0" bIns="40639" rtlCol="0" anchor="ctr"/>
          <a:lstStyle/>
          <a:p>
            <a:pPr lvl="0" algn="l">
              <a:lnSpc>
                <a:spcPct val="99600"/>
              </a:lnSpc>
            </a:pPr>
            <a:r>
              <a:rPr lang="en" sz="3199" b="0" i="0" u="none" strike="noStrike" spc="-32">
                <a:solidFill>
                  <a:srgbClr val="202020"/>
                </a:solidFill>
                <a:ea typeface="S-Core Dream 5 Medium"/>
              </a:rPr>
              <a:t>ㅣ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81800" y="6235700"/>
            <a:ext cx="5194300" cy="5207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28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단계별</a:t>
            </a:r>
            <a:r>
              <a:rPr lang="en-US" sz="2933" b="0" i="0" u="none" strike="noStrike" spc="-28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933" b="0" i="0" u="none" strike="noStrike" spc="-28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힌트로</a:t>
            </a:r>
            <a:r>
              <a:rPr lang="en-US" sz="2933" b="0" i="0" u="none" strike="noStrike" spc="-28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933" b="0" i="0" u="none" strike="noStrike" spc="-28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사고</a:t>
            </a:r>
            <a:r>
              <a:rPr lang="en-US" sz="2933" b="0" i="0" u="none" strike="noStrike" spc="-28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933" b="0" i="0" u="none" strike="noStrike" spc="-28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훈련</a:t>
            </a:r>
            <a:br>
              <a:rPr lang="ko-KR" sz="2933" b="0" i="0" u="none" strike="noStrike" spc="-28">
                <a:solidFill>
                  <a:srgbClr val="202020">
                    <a:alpha val="80000"/>
                  </a:srgbClr>
                </a:solidFill>
                <a:ea typeface="S-Core Dream 3 Light"/>
              </a:rPr>
            </a:br>
            <a:endParaRPr lang="ko-KR" sz="2933" b="0" i="0" u="none" strike="noStrike" spc="-28">
              <a:solidFill>
                <a:srgbClr val="202020">
                  <a:alpha val="80000"/>
                </a:srgbClr>
              </a:solidFill>
              <a:ea typeface="S-Core Dream 3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235200" y="6197600"/>
            <a:ext cx="3644900" cy="596900"/>
          </a:xfrm>
          <a:prstGeom prst="rect">
            <a:avLst/>
          </a:prstGeom>
        </p:spPr>
        <p:txBody>
          <a:bodyPr lIns="0" tIns="42332" rIns="0" bIns="42332" rtlCol="0" anchor="ctr"/>
          <a:lstStyle/>
          <a:p>
            <a:pPr lvl="0" algn="ctr">
              <a:lnSpc>
                <a:spcPct val="99600"/>
              </a:lnSpc>
            </a:pPr>
            <a:r>
              <a:rPr lang="en" sz="3333" b="0" i="0" u="none" strike="noStrike" spc="-33">
                <a:solidFill>
                  <a:srgbClr val="202020"/>
                </a:solidFill>
                <a:ea typeface="S-Core Dream 5 Medium"/>
              </a:rPr>
              <a:t>사고력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981700" y="6210300"/>
            <a:ext cx="635000" cy="571500"/>
          </a:xfrm>
          <a:prstGeom prst="rect">
            <a:avLst/>
          </a:prstGeom>
        </p:spPr>
        <p:txBody>
          <a:bodyPr lIns="0" tIns="40639" rIns="0" bIns="40639" rtlCol="0" anchor="ctr"/>
          <a:lstStyle/>
          <a:p>
            <a:pPr lvl="0" algn="l">
              <a:lnSpc>
                <a:spcPct val="99600"/>
              </a:lnSpc>
            </a:pPr>
            <a:r>
              <a:rPr lang="en" sz="3199" b="0" i="0" u="none" strike="noStrike" spc="-32">
                <a:solidFill>
                  <a:srgbClr val="202020"/>
                </a:solidFill>
                <a:ea typeface="S-Core Dream 5 Medium"/>
              </a:rPr>
              <a:t>ㅣ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781800" y="7708900"/>
            <a:ext cx="5524500" cy="5207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28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복습</a:t>
            </a:r>
            <a:r>
              <a:rPr lang="en-US" sz="2933" b="0" i="0" u="none" strike="noStrike" spc="-28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933" b="0" i="0" u="none" strike="noStrike" spc="-28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시스템</a:t>
            </a:r>
            <a:r>
              <a:rPr lang="en-US" sz="2933" b="0" i="0" u="none" strike="noStrike" spc="-28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933" b="0" i="0" u="none" strike="noStrike" spc="-28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통한</a:t>
            </a:r>
            <a:r>
              <a:rPr lang="en-US" sz="2933" b="0" i="0" u="none" strike="noStrike" spc="-28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933" b="0" i="0" u="none" strike="noStrike" spc="-28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장기</a:t>
            </a:r>
            <a:r>
              <a:rPr lang="en-US" sz="2933" b="0" i="0" u="none" strike="noStrike" spc="-28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933" b="0" i="0" u="none" strike="noStrike" spc="-28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학습</a:t>
            </a:r>
            <a:br>
              <a:rPr lang="ko-KR" sz="2933" b="0" i="0" u="none" strike="noStrike" spc="-28">
                <a:solidFill>
                  <a:srgbClr val="202020">
                    <a:alpha val="80000"/>
                  </a:srgbClr>
                </a:solidFill>
                <a:ea typeface="S-Core Dream 3 Light"/>
              </a:rPr>
            </a:br>
            <a:endParaRPr lang="ko-KR" sz="2933" b="0" i="0" u="none" strike="noStrike" spc="-28">
              <a:solidFill>
                <a:srgbClr val="202020">
                  <a:alpha val="80000"/>
                </a:srgbClr>
              </a:solidFill>
              <a:ea typeface="S-Core Dream 3 Ligh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235200" y="7670800"/>
            <a:ext cx="3644900" cy="596900"/>
          </a:xfrm>
          <a:prstGeom prst="rect">
            <a:avLst/>
          </a:prstGeom>
        </p:spPr>
        <p:txBody>
          <a:bodyPr lIns="0" tIns="42332" rIns="0" bIns="42332" rtlCol="0" anchor="ctr"/>
          <a:lstStyle/>
          <a:p>
            <a:pPr lvl="0" algn="ctr">
              <a:lnSpc>
                <a:spcPct val="99600"/>
              </a:lnSpc>
            </a:pPr>
            <a:r>
              <a:rPr lang="en" sz="3333" b="0" i="0" u="none" strike="noStrike" spc="-33">
                <a:solidFill>
                  <a:srgbClr val="202020"/>
                </a:solidFill>
                <a:ea typeface="S-Core Dream 5 Medium"/>
              </a:rPr>
              <a:t>효율성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981700" y="7683500"/>
            <a:ext cx="635000" cy="571500"/>
          </a:xfrm>
          <a:prstGeom prst="rect">
            <a:avLst/>
          </a:prstGeom>
        </p:spPr>
        <p:txBody>
          <a:bodyPr lIns="0" tIns="40639" rIns="0" bIns="40639" rtlCol="0" anchor="ctr"/>
          <a:lstStyle/>
          <a:p>
            <a:pPr lvl="0" algn="l">
              <a:lnSpc>
                <a:spcPct val="99600"/>
              </a:lnSpc>
            </a:pPr>
            <a:r>
              <a:rPr lang="en" sz="3199" b="0" i="0" u="none" strike="noStrike" spc="-32">
                <a:solidFill>
                  <a:srgbClr val="202020"/>
                </a:solidFill>
                <a:ea typeface="S-Core Dream 5 Medium"/>
              </a:rPr>
              <a:t>ㅣ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781800" y="9182100"/>
            <a:ext cx="5816600" cy="5207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28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티어</a:t>
            </a:r>
            <a:r>
              <a:rPr lang="en-US" sz="2933" b="0" i="0" u="none" strike="noStrike" spc="-28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/</a:t>
            </a:r>
            <a:r>
              <a:rPr lang="ko-KR" sz="2933" b="0" i="0" u="none" strike="noStrike" spc="-28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레벨</a:t>
            </a:r>
            <a:r>
              <a:rPr lang="en-US" sz="2933" b="0" i="0" u="none" strike="noStrike" spc="-28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, </a:t>
            </a:r>
            <a:r>
              <a:rPr lang="ko-KR" sz="2933" b="0" i="0" u="none" strike="noStrike" spc="-28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성장</a:t>
            </a:r>
            <a:r>
              <a:rPr lang="en-US" sz="2933" b="0" i="0" u="none" strike="noStrike" spc="-28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933" b="0" i="0" u="none" strike="noStrike" spc="-28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시각화</a:t>
            </a:r>
            <a:r>
              <a:rPr lang="en-US" sz="2933" b="0" i="0" u="none" strike="noStrike" spc="-28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933" b="0" i="0" u="none" strike="noStrike" spc="-28">
                <a:solidFill>
                  <a:srgbClr val="202020">
                    <a:alpha val="80000"/>
                  </a:srgbClr>
                </a:solidFill>
                <a:ea typeface="S-Core Dream 3 Light"/>
              </a:rPr>
              <a:t>기능</a:t>
            </a:r>
            <a:br>
              <a:rPr lang="ko-KR" sz="2933" b="0" i="0" u="none" strike="noStrike" spc="-28">
                <a:solidFill>
                  <a:srgbClr val="202020">
                    <a:alpha val="80000"/>
                  </a:srgbClr>
                </a:solidFill>
                <a:ea typeface="S-Core Dream 3 Light"/>
              </a:rPr>
            </a:br>
            <a:endParaRPr lang="ko-KR" sz="2933" b="0" i="0" u="none" strike="noStrike" spc="-28">
              <a:solidFill>
                <a:srgbClr val="202020">
                  <a:alpha val="80000"/>
                </a:srgbClr>
              </a:solidFill>
              <a:ea typeface="S-Core Dream 3 Ligh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235200" y="9144000"/>
            <a:ext cx="3644900" cy="596900"/>
          </a:xfrm>
          <a:prstGeom prst="rect">
            <a:avLst/>
          </a:prstGeom>
        </p:spPr>
        <p:txBody>
          <a:bodyPr lIns="0" tIns="42332" rIns="0" bIns="42332" rtlCol="0" anchor="ctr"/>
          <a:lstStyle/>
          <a:p>
            <a:pPr lvl="0" algn="ctr">
              <a:lnSpc>
                <a:spcPct val="99600"/>
              </a:lnSpc>
            </a:pPr>
            <a:r>
              <a:rPr lang="en" sz="3333" b="0" i="0" u="none" strike="noStrike" spc="-33">
                <a:solidFill>
                  <a:srgbClr val="202020"/>
                </a:solidFill>
                <a:ea typeface="S-Core Dream 5 Medium"/>
              </a:rPr>
              <a:t>동기부여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981700" y="9156700"/>
            <a:ext cx="635000" cy="571500"/>
          </a:xfrm>
          <a:prstGeom prst="rect">
            <a:avLst/>
          </a:prstGeom>
        </p:spPr>
        <p:txBody>
          <a:bodyPr lIns="0" tIns="40639" rIns="0" bIns="40639" rtlCol="0" anchor="ctr"/>
          <a:lstStyle/>
          <a:p>
            <a:pPr lvl="0" algn="l">
              <a:lnSpc>
                <a:spcPct val="99600"/>
              </a:lnSpc>
            </a:pPr>
            <a:r>
              <a:rPr lang="en" sz="3199" b="0" i="0" u="none" strike="noStrike" spc="-32">
                <a:solidFill>
                  <a:srgbClr val="202020"/>
                </a:solidFill>
                <a:ea typeface="S-Core Dream 5 Medium"/>
              </a:rPr>
              <a:t>ㅣ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200" y="10274300"/>
            <a:ext cx="12369800" cy="12573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6781800" y="10642600"/>
            <a:ext cx="5524500" cy="5207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28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복습</a:t>
            </a:r>
            <a:r>
              <a:rPr lang="en-US" sz="2933" b="0" i="0" u="none" strike="noStrike" spc="-28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933" b="0" i="0" u="none" strike="noStrike" spc="-28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시스템</a:t>
            </a:r>
            <a:r>
              <a:rPr lang="en-US" sz="2933" b="0" i="0" u="none" strike="noStrike" spc="-28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933" b="0" i="0" u="none" strike="noStrike" spc="-28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통한</a:t>
            </a:r>
            <a:r>
              <a:rPr lang="en-US" sz="2933" b="0" i="0" u="none" strike="noStrike" spc="-28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933" b="0" i="0" u="none" strike="noStrike" spc="-28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장기</a:t>
            </a:r>
            <a:r>
              <a:rPr lang="en-US" sz="2933" b="0" i="0" u="none" strike="noStrike" spc="-28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933" b="0" i="0" u="none" strike="noStrike" spc="-28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학습</a:t>
            </a:r>
            <a:br>
              <a:rPr lang="ko-KR" sz="2933" b="0" i="0" u="none" strike="noStrike" spc="-28">
                <a:solidFill>
                  <a:srgbClr val="202020">
                    <a:alpha val="80000"/>
                  </a:srgbClr>
                </a:solidFill>
                <a:ea typeface="S-Core Dream 3 Light"/>
              </a:rPr>
            </a:br>
            <a:endParaRPr lang="ko-KR" sz="2933" b="0" i="0" u="none" strike="noStrike" spc="-28">
              <a:solidFill>
                <a:srgbClr val="202020">
                  <a:alpha val="80000"/>
                </a:srgbClr>
              </a:solidFill>
              <a:ea typeface="S-Core Dream 3 Light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235200" y="10617200"/>
            <a:ext cx="3644900" cy="596900"/>
          </a:xfrm>
          <a:prstGeom prst="rect">
            <a:avLst/>
          </a:prstGeom>
        </p:spPr>
        <p:txBody>
          <a:bodyPr lIns="0" tIns="42332" rIns="0" bIns="42332" rtlCol="0" anchor="ctr"/>
          <a:lstStyle/>
          <a:p>
            <a:pPr lvl="0" algn="ctr">
              <a:lnSpc>
                <a:spcPct val="99600"/>
              </a:lnSpc>
            </a:pPr>
            <a:r>
              <a:rPr lang="en" sz="3333" b="0" i="0" u="none" strike="noStrike" spc="-33">
                <a:solidFill>
                  <a:srgbClr val="202020"/>
                </a:solidFill>
                <a:ea typeface="S-Core Dream 5 Medium"/>
              </a:rPr>
              <a:t>효율성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981700" y="10629900"/>
            <a:ext cx="635000" cy="571500"/>
          </a:xfrm>
          <a:prstGeom prst="rect">
            <a:avLst/>
          </a:prstGeom>
        </p:spPr>
        <p:txBody>
          <a:bodyPr lIns="0" tIns="40639" rIns="0" bIns="40639" rtlCol="0" anchor="ctr"/>
          <a:lstStyle/>
          <a:p>
            <a:pPr lvl="0" algn="l">
              <a:lnSpc>
                <a:spcPct val="99600"/>
              </a:lnSpc>
            </a:pPr>
            <a:r>
              <a:rPr lang="en" sz="3199" b="0" i="0" u="none" strike="noStrike" spc="-32">
                <a:solidFill>
                  <a:srgbClr val="202020"/>
                </a:solidFill>
                <a:ea typeface="S-Core Dream 5 Medium"/>
              </a:rPr>
              <a:t>ㅣ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8021300" y="5156200"/>
            <a:ext cx="2438400" cy="901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5057" b="0" i="0" u="none" strike="noStrike">
                <a:solidFill>
                  <a:srgbClr val="000000"/>
                </a:solidFill>
                <a:ea typeface="S-Core Dream 5 Medium"/>
              </a:rPr>
              <a:t>강점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6446500" y="6604000"/>
            <a:ext cx="5575300" cy="3340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50230"/>
              </a:lnSpc>
            </a:pPr>
            <a:r>
              <a:rPr lang="ko-KR" sz="3857" b="0" i="0" u="none" strike="noStrike">
                <a:solidFill>
                  <a:srgbClr val="000000"/>
                </a:solidFill>
                <a:ea typeface="S-Core Dream 3 Light"/>
              </a:rPr>
              <a:t>사고</a:t>
            </a:r>
            <a:r>
              <a:rPr lang="en-US" sz="3857" b="0" i="0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3857" b="0" i="0" u="none" strike="noStrike">
                <a:solidFill>
                  <a:srgbClr val="000000"/>
                </a:solidFill>
                <a:ea typeface="S-Core Dream 3 Light"/>
              </a:rPr>
              <a:t>확장</a:t>
            </a:r>
            <a:r>
              <a:rPr lang="en-US" sz="3857" b="0" i="0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3857" b="0" i="0" u="none" strike="noStrike">
                <a:solidFill>
                  <a:srgbClr val="000000"/>
                </a:solidFill>
                <a:ea typeface="S-Core Dream 3 Light"/>
              </a:rPr>
              <a:t>학습</a:t>
            </a:r>
          </a:p>
          <a:p>
            <a:pPr lvl="0" algn="ctr">
              <a:lnSpc>
                <a:spcPct val="150230"/>
              </a:lnSpc>
            </a:pPr>
            <a:r>
              <a:rPr lang="ko-KR" sz="3857" b="0" i="0" u="none" strike="noStrike">
                <a:solidFill>
                  <a:srgbClr val="000000"/>
                </a:solidFill>
                <a:ea typeface="S-Core Dream 3 Light"/>
              </a:rPr>
              <a:t>편리한</a:t>
            </a:r>
            <a:r>
              <a:rPr lang="en-US" sz="3857" b="0" i="0" u="none" strike="noStrike">
                <a:solidFill>
                  <a:srgbClr val="000000"/>
                </a:solidFill>
                <a:latin typeface="S-Core Dream 3 Light"/>
              </a:rPr>
              <a:t> UI/UX</a:t>
            </a:r>
          </a:p>
          <a:p>
            <a:pPr lvl="0" algn="ctr">
              <a:lnSpc>
                <a:spcPct val="150230"/>
              </a:lnSpc>
            </a:pPr>
            <a:r>
              <a:rPr lang="ko-KR" sz="3857" b="0" i="0" u="none" strike="noStrike">
                <a:solidFill>
                  <a:srgbClr val="000000"/>
                </a:solidFill>
                <a:ea typeface="S-Core Dream 3 Light"/>
              </a:rPr>
              <a:t>학습</a:t>
            </a:r>
            <a:r>
              <a:rPr lang="en-US" sz="3857" b="0" i="0" u="none" strike="noStrike">
                <a:solidFill>
                  <a:srgbClr val="000000"/>
                </a:solidFill>
                <a:latin typeface="S-Core Dream 3 Light"/>
              </a:rPr>
              <a:t>-</a:t>
            </a:r>
            <a:r>
              <a:rPr lang="ko-KR" sz="3857" b="0" i="0" u="none" strike="noStrike">
                <a:solidFill>
                  <a:srgbClr val="000000"/>
                </a:solidFill>
                <a:ea typeface="S-Core Dream 3 Light"/>
              </a:rPr>
              <a:t>피드백</a:t>
            </a:r>
            <a:r>
              <a:rPr lang="en-US" sz="3857" b="0" i="0" u="none" strike="noStrike">
                <a:solidFill>
                  <a:srgbClr val="000000"/>
                </a:solidFill>
                <a:latin typeface="S-Core Dream 3 Light"/>
              </a:rPr>
              <a:t>-</a:t>
            </a:r>
            <a:r>
              <a:rPr lang="ko-KR" sz="3857" b="0" i="0" u="none" strike="noStrike">
                <a:solidFill>
                  <a:srgbClr val="000000"/>
                </a:solidFill>
                <a:ea typeface="S-Core Dream 3 Light"/>
              </a:rPr>
              <a:t>복습</a:t>
            </a:r>
            <a:r>
              <a:rPr lang="en-US" sz="3857" b="0" i="0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3857" b="0" i="0" u="none" strike="noStrike">
                <a:solidFill>
                  <a:srgbClr val="000000"/>
                </a:solidFill>
                <a:ea typeface="S-Core Dream 3 Light"/>
              </a:rPr>
              <a:t>과정</a:t>
            </a:r>
          </a:p>
          <a:p>
            <a:pPr lvl="0" algn="ctr">
              <a:lnSpc>
                <a:spcPct val="150230"/>
              </a:lnSpc>
            </a:pPr>
            <a:r>
              <a:rPr lang="ko-KR" sz="3857" b="0" i="0" u="none" strike="noStrike">
                <a:solidFill>
                  <a:srgbClr val="000000"/>
                </a:solidFill>
                <a:ea typeface="S-Core Dream 3 Light"/>
              </a:rPr>
              <a:t>개인화</a:t>
            </a:r>
            <a:r>
              <a:rPr lang="en-US" sz="3857" b="0" i="0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3857" b="0" i="0" u="none" strike="noStrike">
                <a:solidFill>
                  <a:srgbClr val="000000"/>
                </a:solidFill>
                <a:ea typeface="S-Core Dream 3 Light"/>
              </a:rPr>
              <a:t>데이터</a:t>
            </a:r>
            <a:r>
              <a:rPr lang="en-US" sz="3857" b="0" i="0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3857" b="0" i="0" u="none" strike="noStrike">
                <a:solidFill>
                  <a:srgbClr val="000000"/>
                </a:solidFill>
                <a:ea typeface="S-Core Dream 3 Light"/>
              </a:rPr>
              <a:t>제공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55600" y="12192000"/>
            <a:ext cx="25095200" cy="26670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879600" y="12725400"/>
            <a:ext cx="20637500" cy="558800"/>
          </a:xfrm>
          <a:prstGeom prst="rect">
            <a:avLst/>
          </a:prstGeom>
        </p:spPr>
        <p:txBody>
          <a:bodyPr lIns="0" tIns="50375" rIns="0" bIns="50375" rtlCol="0" anchor="ctr"/>
          <a:lstStyle/>
          <a:p>
            <a:pPr lvl="0" algn="ctr">
              <a:lnSpc>
                <a:spcPct val="87149"/>
              </a:lnSpc>
            </a:pPr>
            <a:r>
              <a:rPr lang="en" sz="2266" b="0" i="0" u="none" strike="noStrike" spc="1405">
                <a:solidFill>
                  <a:srgbClr val="FFFFFF"/>
                </a:solidFill>
                <a:latin typeface="S-Core Dream 5 Medium"/>
              </a:rPr>
              <a:t>CodeBrainer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96900" y="2184400"/>
            <a:ext cx="11709400" cy="4318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41100"/>
              </a:lnSpc>
            </a:pP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베타테스트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후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개선사항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및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향후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계획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96900" y="101600"/>
            <a:ext cx="13398500" cy="2349500"/>
          </a:xfrm>
          <a:prstGeom prst="rect">
            <a:avLst/>
          </a:prstGeom>
        </p:spPr>
        <p:txBody>
          <a:bodyPr lIns="0" tIns="207433" rIns="0" bIns="207433" rtlCol="0" anchor="ctr"/>
          <a:lstStyle/>
          <a:p>
            <a:pPr lvl="0" algn="l">
              <a:lnSpc>
                <a:spcPct val="87149"/>
              </a:lnSpc>
            </a:pPr>
            <a:r>
              <a:rPr lang="ko-KR" sz="9333" b="0" i="0" u="none" strike="noStrike" spc="-93">
                <a:solidFill>
                  <a:srgbClr val="202020"/>
                </a:solidFill>
                <a:ea typeface="S-Core Dream 6 Bold"/>
              </a:rPr>
              <a:t>분석</a:t>
            </a:r>
            <a:r>
              <a:rPr lang="en-US" sz="9333" b="0" i="0" u="none" strike="noStrike" spc="-93">
                <a:solidFill>
                  <a:srgbClr val="202020"/>
                </a:solidFill>
                <a:latin typeface="S-Core Dream 6 Bold"/>
              </a:rPr>
              <a:t> </a:t>
            </a:r>
            <a:r>
              <a:rPr lang="ko-KR" sz="9333" b="0" i="0" u="none" strike="noStrike" spc="-93">
                <a:solidFill>
                  <a:srgbClr val="202020"/>
                </a:solidFill>
                <a:ea typeface="S-Core Dream 6 Bold"/>
              </a:rPr>
              <a:t>및</a:t>
            </a:r>
            <a:r>
              <a:rPr lang="en-US" sz="9333" b="0" i="0" u="none" strike="noStrike" spc="-93">
                <a:solidFill>
                  <a:srgbClr val="202020"/>
                </a:solidFill>
                <a:latin typeface="S-Core Dream 6 Bold"/>
              </a:rPr>
              <a:t> </a:t>
            </a:r>
            <a:r>
              <a:rPr lang="ko-KR" sz="9333" b="0" i="0" u="none" strike="noStrike" spc="-93">
                <a:solidFill>
                  <a:srgbClr val="202020"/>
                </a:solidFill>
                <a:ea typeface="S-Core Dream 6 Bold"/>
              </a:rPr>
              <a:t>기대효과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49900" y="3289300"/>
            <a:ext cx="1955800" cy="1955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4114800"/>
            <a:ext cx="18516600" cy="688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100" y="5232400"/>
            <a:ext cx="14655800" cy="50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55600" y="12204700"/>
            <a:ext cx="25095200" cy="1854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8200" y="3594100"/>
            <a:ext cx="10693400" cy="1041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140700" y="3759200"/>
            <a:ext cx="8813800" cy="7112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1100"/>
              </a:lnSpc>
            </a:pPr>
            <a:r>
              <a:rPr lang="ko-KR" sz="4000" b="1" i="0" u="none" strike="noStrike" spc="-40">
                <a:solidFill>
                  <a:srgbClr val="FFFFFF"/>
                </a:solidFill>
                <a:ea typeface="S-Core Dream 3 Light"/>
              </a:rPr>
              <a:t>당신의</a:t>
            </a:r>
            <a:r>
              <a:rPr lang="en-US" sz="4000" b="1" i="0" u="none" strike="noStrike" spc="-40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4000" b="1" i="0" u="none" strike="noStrike" spc="-40">
                <a:solidFill>
                  <a:srgbClr val="FFFFFF"/>
                </a:solidFill>
                <a:ea typeface="S-Core Dream 3 Light"/>
              </a:rPr>
              <a:t>사고</a:t>
            </a:r>
            <a:r>
              <a:rPr lang="en-US" sz="4000" b="1" i="0" u="none" strike="noStrike" spc="-40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4000" b="1" i="0" u="none" strike="noStrike" spc="-40">
                <a:solidFill>
                  <a:srgbClr val="FFFFFF"/>
                </a:solidFill>
                <a:ea typeface="S-Core Dream 3 Light"/>
              </a:rPr>
              <a:t>확장을</a:t>
            </a:r>
            <a:r>
              <a:rPr lang="en-US" sz="4000" b="1" i="0" u="none" strike="noStrike" spc="-40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4000" b="1" i="0" u="none" strike="noStrike" spc="-40">
                <a:solidFill>
                  <a:srgbClr val="FFFFFF"/>
                </a:solidFill>
                <a:ea typeface="S-Core Dream 3 Light"/>
              </a:rPr>
              <a:t>돕는</a:t>
            </a:r>
            <a:r>
              <a:rPr lang="en-US" sz="4000" b="1" i="0" u="none" strike="noStrike" spc="-40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4000" b="1" i="0" u="none" strike="noStrike" spc="-40">
                <a:solidFill>
                  <a:srgbClr val="FFFFFF"/>
                </a:solidFill>
                <a:ea typeface="S-Core Dream 3 Light"/>
              </a:rPr>
              <a:t>코딩</a:t>
            </a:r>
            <a:r>
              <a:rPr lang="en-US" sz="4000" b="1" i="0" u="none" strike="noStrike" spc="-40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4000" b="1" i="0" u="none" strike="noStrike" spc="-40">
                <a:solidFill>
                  <a:srgbClr val="FFFFFF"/>
                </a:solidFill>
                <a:ea typeface="S-Core Dream 3 Light"/>
              </a:rPr>
              <a:t>플랫폼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53000" y="1447800"/>
            <a:ext cx="14490700" cy="1917700"/>
          </a:xfrm>
          <a:prstGeom prst="rect">
            <a:avLst/>
          </a:prstGeom>
        </p:spPr>
        <p:txBody>
          <a:bodyPr lIns="0" tIns="240046" rIns="0" bIns="240046" rtlCol="0" anchor="ctr"/>
          <a:lstStyle/>
          <a:p>
            <a:pPr lvl="0" algn="ctr">
              <a:lnSpc>
                <a:spcPct val="87149"/>
              </a:lnSpc>
            </a:pPr>
            <a:r>
              <a:rPr lang="en" sz="10800" b="0" i="0" u="none" strike="noStrike" spc="-108">
                <a:solidFill>
                  <a:srgbClr val="202020"/>
                </a:solidFill>
                <a:ea typeface="S-Core Dream 6 Bold"/>
              </a:rPr>
              <a:t>감사합니다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19600" y="5778500"/>
            <a:ext cx="15544800" cy="2171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41100"/>
              </a:lnSpc>
            </a:pPr>
            <a:r>
              <a:rPr lang="en" sz="10913" b="1" i="0" u="none" strike="noStrike" spc="-109">
                <a:solidFill>
                  <a:srgbClr val="000000"/>
                </a:solidFill>
                <a:latin typeface="S-Core Dream 6 Bold"/>
              </a:rPr>
              <a:t>CodeBrainer</a:t>
            </a:r>
          </a:p>
          <a:p>
            <a:pPr lvl="0" algn="ctr">
              <a:lnSpc>
                <a:spcPct val="141100"/>
              </a:lnSpc>
            </a:pPr>
            <a:endParaRPr lang="en" sz="10913" b="1" i="0" u="none" strike="noStrike" spc="-109">
              <a:solidFill>
                <a:srgbClr val="000000"/>
              </a:solidFill>
              <a:latin typeface="S-Core Dream 6 Bold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23200"/>
            <a:ext cx="1193800" cy="11938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816600" y="8153400"/>
            <a:ext cx="12890500" cy="13716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3857" b="0" i="0" u="none" strike="noStrike">
                <a:solidFill>
                  <a:srgbClr val="000000"/>
                </a:solidFill>
                <a:latin typeface="S-Core Dream 3 Light"/>
              </a:rPr>
              <a:t>           Github: https://github.com/toranan/CodeBrainer</a:t>
            </a:r>
          </a:p>
          <a:p>
            <a:pPr lvl="0" algn="ctr">
              <a:lnSpc>
                <a:spcPct val="116199"/>
              </a:lnSpc>
            </a:pPr>
            <a:r>
              <a:rPr lang="en" sz="3857" b="0" i="0" u="none" strike="noStrike">
                <a:solidFill>
                  <a:srgbClr val="000000"/>
                </a:solidFill>
                <a:latin typeface="S-Core Dream 3 Light"/>
              </a:rPr>
              <a:t>Project: https://code-brainer.vercel.app/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0" y="11074400"/>
            <a:ext cx="12014200" cy="5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0" y="9499600"/>
            <a:ext cx="12014200" cy="50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0" y="7937500"/>
            <a:ext cx="12014200" cy="5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1000" y="6362700"/>
            <a:ext cx="12014200" cy="50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0" y="4787900"/>
            <a:ext cx="12014200" cy="50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0" y="3213100"/>
            <a:ext cx="12014200" cy="50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29900" y="2222500"/>
            <a:ext cx="8636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29900" y="3784600"/>
            <a:ext cx="863600" cy="86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29900" y="5346700"/>
            <a:ext cx="863600" cy="86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29900" y="6908800"/>
            <a:ext cx="863600" cy="863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29900" y="8483600"/>
            <a:ext cx="863600" cy="863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29900" y="10045700"/>
            <a:ext cx="863600" cy="863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55600" y="12204700"/>
            <a:ext cx="25095200" cy="18542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070100" y="1828800"/>
            <a:ext cx="7264400" cy="1663700"/>
          </a:xfrm>
          <a:prstGeom prst="rect">
            <a:avLst/>
          </a:prstGeom>
        </p:spPr>
        <p:txBody>
          <a:bodyPr lIns="0" tIns="207449" rIns="0" bIns="0" rtlCol="0" anchor="t"/>
          <a:lstStyle/>
          <a:p>
            <a:pPr lvl="0" algn="l">
              <a:lnSpc>
                <a:spcPct val="87149"/>
              </a:lnSpc>
            </a:pPr>
            <a:r>
              <a:rPr lang="en" sz="9334" b="0" i="0" u="none" strike="noStrike" spc="-93">
                <a:solidFill>
                  <a:srgbClr val="202020"/>
                </a:solidFill>
                <a:ea typeface="S-Core Dream 6 Bold"/>
              </a:rPr>
              <a:t>목차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734800" y="2235200"/>
            <a:ext cx="4940300" cy="838200"/>
          </a:xfrm>
          <a:prstGeom prst="rect">
            <a:avLst/>
          </a:prstGeom>
        </p:spPr>
        <p:txBody>
          <a:bodyPr lIns="0" tIns="42332" rIns="0" bIns="42332" rtlCol="0" anchor="ctr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-33">
                <a:solidFill>
                  <a:srgbClr val="202020"/>
                </a:solidFill>
                <a:ea typeface="S-Core Dream 5 Medium"/>
              </a:rPr>
              <a:t>프로젝트</a:t>
            </a:r>
            <a:r>
              <a:rPr lang="en-US" sz="3333" b="0" i="0" u="none" strike="noStrike" spc="-33">
                <a:solidFill>
                  <a:srgbClr val="202020"/>
                </a:solidFill>
                <a:latin typeface="S-Core Dream 5 Medium"/>
              </a:rPr>
              <a:t> </a:t>
            </a:r>
            <a:r>
              <a:rPr lang="ko-KR" sz="3333" b="0" i="0" u="none" strike="noStrike" spc="-33">
                <a:solidFill>
                  <a:srgbClr val="202020"/>
                </a:solidFill>
                <a:ea typeface="S-Core Dream 5 Medium"/>
              </a:rPr>
              <a:t>개요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328900" y="2501900"/>
            <a:ext cx="6870700" cy="304800"/>
          </a:xfrm>
          <a:prstGeom prst="rect">
            <a:avLst/>
          </a:prstGeom>
        </p:spPr>
        <p:txBody>
          <a:bodyPr rtlCol="0" anchor="ctr"/>
          <a:lstStyle/>
          <a:p>
            <a:pPr lvl="0" algn="r">
              <a:lnSpc>
                <a:spcPct val="132800"/>
              </a:lnSpc>
            </a:pPr>
            <a:r>
              <a:rPr lang="ko-KR" sz="2933" b="0" i="0" u="none" strike="noStrike" spc="-28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문제</a:t>
            </a:r>
            <a:r>
              <a:rPr lang="en-US" sz="2933" b="0" i="0" u="none" strike="noStrike" spc="-28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933" b="0" i="0" u="none" strike="noStrike" spc="-28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정의</a:t>
            </a:r>
            <a:br>
              <a:rPr lang="ko-KR" sz="2933" b="0" i="0" u="none" strike="noStrike" spc="-28">
                <a:solidFill>
                  <a:srgbClr val="202020">
                    <a:alpha val="80000"/>
                  </a:srgbClr>
                </a:solidFill>
                <a:ea typeface="S-Core Dream 3 Light"/>
              </a:rPr>
            </a:br>
            <a:endParaRPr lang="ko-KR" sz="2933" b="0" i="0" u="none" strike="noStrike" spc="-28">
              <a:solidFill>
                <a:srgbClr val="202020">
                  <a:alpha val="80000"/>
                </a:srgbClr>
              </a:solidFill>
              <a:ea typeface="S-Core Dream 3 Ligh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553700" y="2400300"/>
            <a:ext cx="1041400" cy="508000"/>
          </a:xfrm>
          <a:prstGeom prst="rect">
            <a:avLst/>
          </a:prstGeom>
        </p:spPr>
        <p:txBody>
          <a:bodyPr lIns="0" tIns="36064" rIns="0" bIns="36064" rtlCol="0" anchor="ctr"/>
          <a:lstStyle/>
          <a:p>
            <a:pPr lvl="0" algn="ctr">
              <a:lnSpc>
                <a:spcPct val="99600"/>
              </a:lnSpc>
            </a:pPr>
            <a:r>
              <a:rPr lang="en" sz="2839" b="0" i="0" u="none" strike="noStrike" spc="-28">
                <a:solidFill>
                  <a:srgbClr val="202020"/>
                </a:solidFill>
                <a:latin typeface="S-Core Dream 5 Medium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734800" y="3924300"/>
            <a:ext cx="4940300" cy="596900"/>
          </a:xfrm>
          <a:prstGeom prst="rect">
            <a:avLst/>
          </a:prstGeom>
        </p:spPr>
        <p:txBody>
          <a:bodyPr lIns="0" tIns="42332" rIns="0" bIns="42332" rtlCol="0" anchor="ctr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-33">
                <a:solidFill>
                  <a:srgbClr val="202020"/>
                </a:solidFill>
                <a:ea typeface="S-Core Dream 5 Medium"/>
              </a:rPr>
              <a:t>기존</a:t>
            </a:r>
            <a:r>
              <a:rPr lang="en-US" sz="3333" b="0" i="0" u="none" strike="noStrike" spc="-33">
                <a:solidFill>
                  <a:srgbClr val="202020"/>
                </a:solidFill>
                <a:latin typeface="S-Core Dream 5 Medium"/>
              </a:rPr>
              <a:t> </a:t>
            </a:r>
            <a:r>
              <a:rPr lang="ko-KR" sz="3333" b="0" i="0" u="none" strike="noStrike" spc="-33">
                <a:solidFill>
                  <a:srgbClr val="202020"/>
                </a:solidFill>
                <a:ea typeface="S-Core Dream 5 Medium"/>
              </a:rPr>
              <a:t>문제와</a:t>
            </a:r>
            <a:r>
              <a:rPr lang="en-US" sz="3333" b="0" i="0" u="none" strike="noStrike" spc="-33">
                <a:solidFill>
                  <a:srgbClr val="202020"/>
                </a:solidFill>
                <a:latin typeface="S-Core Dream 5 Medium"/>
              </a:rPr>
              <a:t> </a:t>
            </a:r>
            <a:r>
              <a:rPr lang="ko-KR" sz="3333" b="0" i="0" u="none" strike="noStrike" spc="-33">
                <a:solidFill>
                  <a:srgbClr val="202020"/>
                </a:solidFill>
                <a:ea typeface="S-Core Dream 5 Medium"/>
              </a:rPr>
              <a:t>솔루션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713200" y="4064000"/>
            <a:ext cx="5486400" cy="304800"/>
          </a:xfrm>
          <a:prstGeom prst="rect">
            <a:avLst/>
          </a:prstGeom>
        </p:spPr>
        <p:txBody>
          <a:bodyPr rtlCol="0" anchor="ctr"/>
          <a:lstStyle/>
          <a:p>
            <a:pPr lvl="0" algn="r">
              <a:lnSpc>
                <a:spcPct val="132800"/>
              </a:lnSpc>
            </a:pPr>
            <a:r>
              <a:rPr lang="ko-KR" sz="2933" b="0" i="0" u="none" strike="noStrike" spc="-28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솔루션</a:t>
            </a:r>
            <a:r>
              <a:rPr lang="en-US" sz="2933" b="0" i="0" u="none" strike="noStrike" spc="-28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, </a:t>
            </a:r>
            <a:r>
              <a:rPr lang="ko-KR" sz="2933" b="0" i="0" u="none" strike="noStrike" spc="-28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프로젝트</a:t>
            </a:r>
            <a:r>
              <a:rPr lang="en-US" sz="2933" b="0" i="0" u="none" strike="noStrike" spc="-28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933" b="0" i="0" u="none" strike="noStrike" spc="-28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리마인드</a:t>
            </a:r>
            <a:br>
              <a:rPr lang="ko-KR" sz="2933" b="0" i="0" u="none" strike="noStrike" spc="-28">
                <a:solidFill>
                  <a:srgbClr val="202020">
                    <a:alpha val="80000"/>
                  </a:srgbClr>
                </a:solidFill>
                <a:ea typeface="S-Core Dream 3 Light"/>
              </a:rPr>
            </a:br>
            <a:endParaRPr lang="ko-KR" sz="2933" b="0" i="0" u="none" strike="noStrike" spc="-28">
              <a:solidFill>
                <a:srgbClr val="202020">
                  <a:alpha val="80000"/>
                </a:srgbClr>
              </a:solidFill>
              <a:ea typeface="S-Core Dream 3 Ligh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553700" y="3962400"/>
            <a:ext cx="1041400" cy="508000"/>
          </a:xfrm>
          <a:prstGeom prst="rect">
            <a:avLst/>
          </a:prstGeom>
        </p:spPr>
        <p:txBody>
          <a:bodyPr lIns="0" tIns="36064" rIns="0" bIns="36064" rtlCol="0" anchor="ctr"/>
          <a:lstStyle/>
          <a:p>
            <a:pPr lvl="0" algn="ctr">
              <a:lnSpc>
                <a:spcPct val="99600"/>
              </a:lnSpc>
            </a:pPr>
            <a:r>
              <a:rPr lang="en" sz="2839" b="0" i="0" u="none" strike="noStrike" spc="-28">
                <a:solidFill>
                  <a:srgbClr val="202020"/>
                </a:solidFill>
                <a:latin typeface="S-Core Dream 5 Medium"/>
              </a:rPr>
              <a:t>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734800" y="5486400"/>
            <a:ext cx="4940300" cy="596900"/>
          </a:xfrm>
          <a:prstGeom prst="rect">
            <a:avLst/>
          </a:prstGeom>
        </p:spPr>
        <p:txBody>
          <a:bodyPr lIns="0" tIns="42332" rIns="0" bIns="42332" rtlCol="0" anchor="ctr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-33">
                <a:solidFill>
                  <a:srgbClr val="202020"/>
                </a:solidFill>
                <a:ea typeface="S-Core Dream 5 Medium"/>
              </a:rPr>
              <a:t>최종</a:t>
            </a:r>
            <a:r>
              <a:rPr lang="en-US" sz="3333" b="0" i="0" u="none" strike="noStrike" spc="-33">
                <a:solidFill>
                  <a:srgbClr val="202020"/>
                </a:solidFill>
                <a:latin typeface="S-Core Dream 5 Medium"/>
              </a:rPr>
              <a:t> </a:t>
            </a:r>
            <a:r>
              <a:rPr lang="ko-KR" sz="3333" b="0" i="0" u="none" strike="noStrike" spc="-33">
                <a:solidFill>
                  <a:srgbClr val="202020"/>
                </a:solidFill>
                <a:ea typeface="S-Core Dream 5 Medium"/>
              </a:rPr>
              <a:t>아키텍처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713200" y="5626100"/>
            <a:ext cx="5486400" cy="304800"/>
          </a:xfrm>
          <a:prstGeom prst="rect">
            <a:avLst/>
          </a:prstGeom>
        </p:spPr>
        <p:txBody>
          <a:bodyPr rtlCol="0" anchor="ctr"/>
          <a:lstStyle/>
          <a:p>
            <a:pPr lvl="0" algn="r">
              <a:lnSpc>
                <a:spcPct val="132800"/>
              </a:lnSpc>
            </a:pPr>
            <a:r>
              <a:rPr lang="ko-KR" sz="2933" b="0" i="0" u="none" strike="noStrike" spc="-28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최종</a:t>
            </a:r>
            <a:r>
              <a:rPr lang="en-US" sz="2933" b="0" i="0" u="none" strike="noStrike" spc="-28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933" b="0" i="0" u="none" strike="noStrike" spc="-28">
                <a:solidFill>
                  <a:srgbClr val="202020">
                    <a:alpha val="80000"/>
                  </a:srgbClr>
                </a:solidFill>
                <a:ea typeface="S-Core Dream 3 Light"/>
              </a:rPr>
              <a:t>기술</a:t>
            </a:r>
            <a:r>
              <a:rPr lang="en-US" sz="2933" b="0" i="0" u="none" strike="noStrike" spc="-28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933" b="0" i="0" u="none" strike="noStrike" spc="-28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스택</a:t>
            </a:r>
            <a:r>
              <a:rPr lang="en-US" sz="2933" b="0" i="0" u="none" strike="noStrike" spc="-28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933" b="0" i="0" u="none" strike="noStrike" spc="-28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및</a:t>
            </a:r>
            <a:r>
              <a:rPr lang="en-US" sz="2933" b="0" i="0" u="none" strike="noStrike" spc="-28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933" b="0" i="0" u="none" strike="noStrike" spc="-28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워크플로우</a:t>
            </a:r>
            <a:br>
              <a:rPr lang="ko-KR" sz="2933" b="0" i="0" u="none" strike="noStrike" spc="-28">
                <a:solidFill>
                  <a:srgbClr val="202020">
                    <a:alpha val="80000"/>
                  </a:srgbClr>
                </a:solidFill>
                <a:ea typeface="S-Core Dream 3 Light"/>
              </a:rPr>
            </a:br>
            <a:endParaRPr lang="ko-KR" sz="2933" b="0" i="0" u="none" strike="noStrike" spc="-28">
              <a:solidFill>
                <a:srgbClr val="202020">
                  <a:alpha val="80000"/>
                </a:srgbClr>
              </a:solidFill>
              <a:ea typeface="S-Core Dream 3 Light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553700" y="5524500"/>
            <a:ext cx="1041400" cy="508000"/>
          </a:xfrm>
          <a:prstGeom prst="rect">
            <a:avLst/>
          </a:prstGeom>
        </p:spPr>
        <p:txBody>
          <a:bodyPr lIns="0" tIns="36064" rIns="0" bIns="36064" rtlCol="0" anchor="ctr"/>
          <a:lstStyle/>
          <a:p>
            <a:pPr lvl="0" algn="ctr">
              <a:lnSpc>
                <a:spcPct val="99600"/>
              </a:lnSpc>
            </a:pPr>
            <a:r>
              <a:rPr lang="en" sz="2839" b="0" i="0" u="none" strike="noStrike" spc="-28">
                <a:solidFill>
                  <a:srgbClr val="202020"/>
                </a:solidFill>
                <a:latin typeface="S-Core Dream 5 Medium"/>
              </a:rPr>
              <a:t>03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734800" y="7048500"/>
            <a:ext cx="4940300" cy="596900"/>
          </a:xfrm>
          <a:prstGeom prst="rect">
            <a:avLst/>
          </a:prstGeom>
        </p:spPr>
        <p:txBody>
          <a:bodyPr lIns="0" tIns="42332" rIns="0" bIns="42332" rtlCol="0" anchor="ctr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-33">
                <a:solidFill>
                  <a:srgbClr val="202020"/>
                </a:solidFill>
                <a:ea typeface="S-Core Dream 5 Medium"/>
              </a:rPr>
              <a:t>프로젝트</a:t>
            </a:r>
            <a:r>
              <a:rPr lang="en-US" sz="3333" b="0" i="0" u="none" strike="noStrike" spc="-33">
                <a:solidFill>
                  <a:srgbClr val="202020"/>
                </a:solidFill>
                <a:latin typeface="S-Core Dream 5 Medium"/>
              </a:rPr>
              <a:t> </a:t>
            </a:r>
            <a:r>
              <a:rPr lang="ko-KR" sz="3333" b="0" i="0" u="none" strike="noStrike" spc="-33">
                <a:solidFill>
                  <a:srgbClr val="202020"/>
                </a:solidFill>
                <a:ea typeface="S-Core Dream 5 Medium"/>
              </a:rPr>
              <a:t>구현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6713200" y="7200900"/>
            <a:ext cx="5486400" cy="304800"/>
          </a:xfrm>
          <a:prstGeom prst="rect">
            <a:avLst/>
          </a:prstGeom>
        </p:spPr>
        <p:txBody>
          <a:bodyPr rtlCol="0" anchor="ctr"/>
          <a:lstStyle/>
          <a:p>
            <a:pPr lvl="0" algn="r">
              <a:lnSpc>
                <a:spcPct val="132800"/>
              </a:lnSpc>
            </a:pPr>
            <a:r>
              <a:rPr lang="ko-KR" sz="2933" b="0" i="0" u="none" strike="noStrike" spc="-28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핵심</a:t>
            </a:r>
            <a:r>
              <a:rPr lang="en-US" sz="2933" b="0" i="0" u="none" strike="noStrike" spc="-28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933" b="0" i="0" u="none" strike="noStrike" spc="-28">
                <a:solidFill>
                  <a:srgbClr val="202020">
                    <a:alpha val="80000"/>
                  </a:srgbClr>
                </a:solidFill>
                <a:ea typeface="S-Core Dream 3 Light"/>
              </a:rPr>
              <a:t>기능</a:t>
            </a:r>
            <a:r>
              <a:rPr lang="en-US" sz="2933" b="0" i="0" u="none" strike="noStrike" spc="-28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933" b="0" i="0" u="none" strike="noStrike" spc="-28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화면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553700" y="7099300"/>
            <a:ext cx="1041400" cy="508000"/>
          </a:xfrm>
          <a:prstGeom prst="rect">
            <a:avLst/>
          </a:prstGeom>
        </p:spPr>
        <p:txBody>
          <a:bodyPr lIns="0" tIns="36064" rIns="0" bIns="36064" rtlCol="0" anchor="ctr"/>
          <a:lstStyle/>
          <a:p>
            <a:pPr lvl="0" algn="ctr">
              <a:lnSpc>
                <a:spcPct val="99600"/>
              </a:lnSpc>
            </a:pPr>
            <a:r>
              <a:rPr lang="en" sz="2839" b="0" i="0" u="none" strike="noStrike" spc="-28">
                <a:solidFill>
                  <a:srgbClr val="202020"/>
                </a:solidFill>
                <a:latin typeface="S-Core Dream 5 Medium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734800" y="8610600"/>
            <a:ext cx="4940300" cy="596900"/>
          </a:xfrm>
          <a:prstGeom prst="rect">
            <a:avLst/>
          </a:prstGeom>
        </p:spPr>
        <p:txBody>
          <a:bodyPr lIns="0" tIns="42332" rIns="0" bIns="42332" rtlCol="0" anchor="ctr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-33">
                <a:solidFill>
                  <a:srgbClr val="202020"/>
                </a:solidFill>
                <a:ea typeface="S-Core Dream 5 Medium"/>
              </a:rPr>
              <a:t>프로젝트</a:t>
            </a:r>
            <a:r>
              <a:rPr lang="en-US" sz="3333" b="0" i="0" u="none" strike="noStrike" spc="-33">
                <a:solidFill>
                  <a:srgbClr val="202020"/>
                </a:solidFill>
                <a:latin typeface="S-Core Dream 5 Medium"/>
              </a:rPr>
              <a:t> </a:t>
            </a:r>
            <a:r>
              <a:rPr lang="ko-KR" sz="3333" b="0" i="0" u="none" strike="noStrike" spc="-33">
                <a:solidFill>
                  <a:srgbClr val="202020"/>
                </a:solidFill>
                <a:ea typeface="S-Core Dream 5 Medium"/>
              </a:rPr>
              <a:t>결과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713200" y="8763000"/>
            <a:ext cx="5486400" cy="304800"/>
          </a:xfrm>
          <a:prstGeom prst="rect">
            <a:avLst/>
          </a:prstGeom>
        </p:spPr>
        <p:txBody>
          <a:bodyPr rtlCol="0" anchor="ctr"/>
          <a:lstStyle/>
          <a:p>
            <a:pPr lvl="0" algn="r">
              <a:lnSpc>
                <a:spcPct val="132800"/>
              </a:lnSpc>
            </a:pPr>
            <a:r>
              <a:rPr lang="ko-KR" sz="2933" b="0" i="0" u="none" strike="noStrike" spc="-28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베타테스트</a:t>
            </a:r>
            <a:r>
              <a:rPr lang="en-US" sz="2933" b="0" i="0" u="none" strike="noStrike" spc="-28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933" b="0" i="0" u="none" strike="noStrike" spc="-28">
                <a:solidFill>
                  <a:srgbClr val="202020">
                    <a:alpha val="80000"/>
                  </a:srgbClr>
                </a:solidFill>
                <a:ea typeface="S-Core Dream 3 Light"/>
              </a:rPr>
              <a:t>결과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553700" y="8661400"/>
            <a:ext cx="1041400" cy="508000"/>
          </a:xfrm>
          <a:prstGeom prst="rect">
            <a:avLst/>
          </a:prstGeom>
        </p:spPr>
        <p:txBody>
          <a:bodyPr lIns="0" tIns="36064" rIns="0" bIns="36064" rtlCol="0" anchor="ctr"/>
          <a:lstStyle/>
          <a:p>
            <a:pPr lvl="0" algn="ctr">
              <a:lnSpc>
                <a:spcPct val="99600"/>
              </a:lnSpc>
            </a:pPr>
            <a:r>
              <a:rPr lang="en" sz="2839" b="0" i="0" u="none" strike="noStrike" spc="-28">
                <a:solidFill>
                  <a:srgbClr val="202020"/>
                </a:solidFill>
                <a:latin typeface="S-Core Dream 5 Medium"/>
              </a:rPr>
              <a:t>05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734800" y="10185400"/>
            <a:ext cx="4940300" cy="596900"/>
          </a:xfrm>
          <a:prstGeom prst="rect">
            <a:avLst/>
          </a:prstGeom>
        </p:spPr>
        <p:txBody>
          <a:bodyPr lIns="0" tIns="42332" rIns="0" bIns="42332" rtlCol="0" anchor="ctr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-33">
                <a:solidFill>
                  <a:srgbClr val="202020"/>
                </a:solidFill>
                <a:ea typeface="S-Core Dream 5 Medium"/>
              </a:rPr>
              <a:t>분석</a:t>
            </a:r>
            <a:r>
              <a:rPr lang="en-US" sz="3333" b="0" i="0" u="none" strike="noStrike" spc="-33">
                <a:solidFill>
                  <a:srgbClr val="202020"/>
                </a:solidFill>
                <a:latin typeface="S-Core Dream 5 Medium"/>
              </a:rPr>
              <a:t> </a:t>
            </a:r>
            <a:r>
              <a:rPr lang="ko-KR" sz="3333" b="0" i="0" u="none" strike="noStrike" spc="-33">
                <a:solidFill>
                  <a:srgbClr val="202020"/>
                </a:solidFill>
                <a:ea typeface="S-Core Dream 5 Medium"/>
              </a:rPr>
              <a:t>및</a:t>
            </a:r>
            <a:r>
              <a:rPr lang="en-US" sz="3333" b="0" i="0" u="none" strike="noStrike" spc="-33">
                <a:solidFill>
                  <a:srgbClr val="202020"/>
                </a:solidFill>
                <a:latin typeface="S-Core Dream 5 Medium"/>
              </a:rPr>
              <a:t> </a:t>
            </a:r>
            <a:r>
              <a:rPr lang="ko-KR" sz="3333" b="0" i="0" u="none" strike="noStrike" spc="-33">
                <a:solidFill>
                  <a:srgbClr val="202020"/>
                </a:solidFill>
                <a:ea typeface="S-Core Dream 5 Medium"/>
              </a:rPr>
              <a:t>기대효과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8021300" y="10337800"/>
            <a:ext cx="4191000" cy="292100"/>
          </a:xfrm>
          <a:prstGeom prst="rect">
            <a:avLst/>
          </a:prstGeom>
        </p:spPr>
        <p:txBody>
          <a:bodyPr rtlCol="0" anchor="ctr"/>
          <a:lstStyle/>
          <a:p>
            <a:pPr lvl="0" algn="r">
              <a:lnSpc>
                <a:spcPct val="132800"/>
              </a:lnSpc>
            </a:pPr>
            <a:r>
              <a:rPr lang="en-US" sz="2933" b="0" i="0" u="none" strike="noStrike" spc="-28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 SWOT </a:t>
            </a:r>
            <a:r>
              <a:rPr lang="ko-KR" sz="2933" b="0" i="0" u="none" strike="noStrike" spc="-28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분석</a:t>
            </a:r>
            <a:r>
              <a:rPr lang="en-US" sz="2933" b="0" i="0" u="none" strike="noStrike" spc="-28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, </a:t>
            </a:r>
            <a:r>
              <a:rPr lang="ko-KR" sz="2933" b="0" i="0" u="none" strike="noStrike" spc="-28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확장</a:t>
            </a:r>
            <a:r>
              <a:rPr lang="en-US" sz="2933" b="0" i="0" u="none" strike="noStrike" spc="-28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933" b="0" i="0" u="none" strike="noStrike" spc="-28">
                <a:solidFill>
                  <a:srgbClr val="202020">
                    <a:alpha val="80000"/>
                  </a:srgbClr>
                </a:solidFill>
                <a:ea typeface="S-Core Dream 3 Light"/>
              </a:rPr>
              <a:t>가능성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553700" y="10223500"/>
            <a:ext cx="1041400" cy="508000"/>
          </a:xfrm>
          <a:prstGeom prst="rect">
            <a:avLst/>
          </a:prstGeom>
        </p:spPr>
        <p:txBody>
          <a:bodyPr lIns="0" tIns="36064" rIns="0" bIns="36064" rtlCol="0" anchor="ctr"/>
          <a:lstStyle/>
          <a:p>
            <a:pPr lvl="0" algn="ctr">
              <a:lnSpc>
                <a:spcPct val="99600"/>
              </a:lnSpc>
            </a:pPr>
            <a:r>
              <a:rPr lang="en" sz="2839" b="0" i="0" u="none" strike="noStrike" spc="-28">
                <a:solidFill>
                  <a:srgbClr val="202020"/>
                </a:solidFill>
                <a:latin typeface="S-Core Dream 5 Medium"/>
              </a:rPr>
              <a:t>06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879600" y="12725400"/>
            <a:ext cx="20637500" cy="558800"/>
          </a:xfrm>
          <a:prstGeom prst="rect">
            <a:avLst/>
          </a:prstGeom>
        </p:spPr>
        <p:txBody>
          <a:bodyPr lIns="0" tIns="50375" rIns="0" bIns="50375" rtlCol="0" anchor="ctr"/>
          <a:lstStyle/>
          <a:p>
            <a:pPr lvl="0" algn="ctr">
              <a:lnSpc>
                <a:spcPct val="87149"/>
              </a:lnSpc>
            </a:pPr>
            <a:r>
              <a:rPr lang="en" sz="2266" b="0" i="0" u="none" strike="noStrike" spc="1405">
                <a:solidFill>
                  <a:srgbClr val="FFFFFF"/>
                </a:solidFill>
                <a:latin typeface="S-Core Dream 5 Medium"/>
              </a:rPr>
              <a:t>CodeBrainer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5600" y="12192000"/>
            <a:ext cx="25095200" cy="266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213100"/>
            <a:ext cx="7810500" cy="8686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700" y="10007600"/>
            <a:ext cx="5092700" cy="50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87500" y="10477500"/>
            <a:ext cx="5257800" cy="1143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파편화된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학습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환경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,</a:t>
            </a:r>
          </a:p>
          <a:p>
            <a:pPr lvl="0" algn="ctr">
              <a:lnSpc>
                <a:spcPct val="132800"/>
              </a:lnSpc>
            </a:pP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불편함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호소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22400" y="8928100"/>
            <a:ext cx="5588000" cy="825500"/>
          </a:xfrm>
          <a:prstGeom prst="rect">
            <a:avLst/>
          </a:prstGeom>
        </p:spPr>
        <p:txBody>
          <a:bodyPr lIns="0" tIns="0" rIns="0" bIns="40639" rtlCol="0" anchor="b"/>
          <a:lstStyle/>
          <a:p>
            <a:pPr lvl="0" algn="ctr">
              <a:lnSpc>
                <a:spcPct val="99600"/>
              </a:lnSpc>
            </a:pPr>
            <a:r>
              <a:rPr lang="ko-KR" sz="3199" b="0" i="0" u="none" strike="noStrike" spc="-32">
                <a:solidFill>
                  <a:srgbClr val="202020"/>
                </a:solidFill>
                <a:ea typeface="S-Core Dream 5 Medium"/>
              </a:rPr>
              <a:t>기존의</a:t>
            </a:r>
            <a:r>
              <a:rPr lang="en-US" sz="3199" b="0" i="0" u="none" strike="noStrike" spc="-32">
                <a:solidFill>
                  <a:srgbClr val="202020"/>
                </a:solidFill>
                <a:latin typeface="S-Core Dream 5 Medium"/>
              </a:rPr>
              <a:t> </a:t>
            </a:r>
            <a:r>
              <a:rPr lang="ko-KR" sz="3199" b="0" i="0" u="none" strike="noStrike" spc="-32">
                <a:solidFill>
                  <a:srgbClr val="202020"/>
                </a:solidFill>
                <a:ea typeface="S-Core Dream 5 Medium"/>
              </a:rPr>
              <a:t>불편한</a:t>
            </a:r>
            <a:r>
              <a:rPr lang="en-US" sz="3199" b="0" i="0" u="none" strike="noStrike" spc="-32">
                <a:solidFill>
                  <a:srgbClr val="202020"/>
                </a:solidFill>
                <a:latin typeface="S-Core Dream 5 Medium"/>
              </a:rPr>
              <a:t> UI/UX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6600" y="3213100"/>
            <a:ext cx="7810500" cy="8686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21100" y="3213100"/>
            <a:ext cx="7810500" cy="8686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5500" y="10083800"/>
            <a:ext cx="5092700" cy="508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775700" y="10553700"/>
            <a:ext cx="6832600" cy="1155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모르는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부분을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직접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찾아보고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,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질문하러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다녀야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하는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불편함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경험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74200" y="9245600"/>
            <a:ext cx="5588000" cy="571500"/>
          </a:xfrm>
          <a:prstGeom prst="rect">
            <a:avLst/>
          </a:prstGeom>
        </p:spPr>
        <p:txBody>
          <a:bodyPr lIns="0" tIns="0" rIns="0" bIns="40639" rtlCol="0" anchor="b"/>
          <a:lstStyle/>
          <a:p>
            <a:pPr lvl="0" algn="ctr">
              <a:lnSpc>
                <a:spcPct val="99600"/>
              </a:lnSpc>
            </a:pPr>
            <a:r>
              <a:rPr lang="ko-KR" sz="3199" b="0" i="0" u="none" strike="noStrike" spc="-32">
                <a:solidFill>
                  <a:srgbClr val="202020"/>
                </a:solidFill>
                <a:ea typeface="S-Core Dream 5 Medium"/>
              </a:rPr>
              <a:t>적절한</a:t>
            </a:r>
            <a:r>
              <a:rPr lang="en-US" sz="3199" b="0" i="0" u="none" strike="noStrike" spc="-32">
                <a:solidFill>
                  <a:srgbClr val="202020"/>
                </a:solidFill>
                <a:latin typeface="S-Core Dream 5 Medium"/>
              </a:rPr>
              <a:t> </a:t>
            </a:r>
            <a:r>
              <a:rPr lang="ko-KR" sz="3199" b="0" i="0" u="none" strike="noStrike" spc="-32">
                <a:solidFill>
                  <a:srgbClr val="202020"/>
                </a:solidFill>
                <a:ea typeface="S-Core Dream 5 Medium"/>
              </a:rPr>
              <a:t>도움</a:t>
            </a:r>
            <a:r>
              <a:rPr lang="en-US" sz="3199" b="0" i="0" u="none" strike="noStrike" spc="-32">
                <a:solidFill>
                  <a:srgbClr val="202020"/>
                </a:solidFill>
                <a:latin typeface="S-Core Dream 5 Medium"/>
              </a:rPr>
              <a:t> </a:t>
            </a:r>
            <a:r>
              <a:rPr lang="ko-KR" sz="3199" b="0" i="0" u="none" strike="noStrike" spc="-32">
                <a:solidFill>
                  <a:srgbClr val="202020"/>
                </a:solidFill>
                <a:ea typeface="S-Core Dream 5 Medium"/>
              </a:rPr>
              <a:t>부재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80000" y="10033000"/>
            <a:ext cx="5092700" cy="50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7691100" y="10515600"/>
            <a:ext cx="5257800" cy="3048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제출한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코드의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보완점</a:t>
            </a:r>
            <a:r>
              <a:rPr lang="en-US" sz="3040" b="0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040" b="0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요구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526000" y="9207500"/>
            <a:ext cx="5588000" cy="571500"/>
          </a:xfrm>
          <a:prstGeom prst="rect">
            <a:avLst/>
          </a:prstGeom>
        </p:spPr>
        <p:txBody>
          <a:bodyPr lIns="0" tIns="0" rIns="0" bIns="40639" rtlCol="0" anchor="b"/>
          <a:lstStyle/>
          <a:p>
            <a:pPr lvl="0" algn="ctr">
              <a:lnSpc>
                <a:spcPct val="99600"/>
              </a:lnSpc>
            </a:pPr>
            <a:r>
              <a:rPr lang="ko-KR" sz="3199" b="0" i="0" u="none" strike="noStrike" spc="-32">
                <a:solidFill>
                  <a:srgbClr val="202020"/>
                </a:solidFill>
                <a:ea typeface="S-Core Dream 5 Medium"/>
              </a:rPr>
              <a:t>코드</a:t>
            </a:r>
            <a:r>
              <a:rPr lang="en-US" sz="3199" b="0" i="0" u="none" strike="noStrike" spc="-32">
                <a:solidFill>
                  <a:srgbClr val="202020"/>
                </a:solidFill>
                <a:latin typeface="S-Core Dream 5 Medium"/>
              </a:rPr>
              <a:t> </a:t>
            </a:r>
            <a:r>
              <a:rPr lang="ko-KR" sz="3199" b="0" i="0" u="none" strike="noStrike" spc="-32">
                <a:solidFill>
                  <a:srgbClr val="202020"/>
                </a:solidFill>
                <a:ea typeface="S-Core Dream 5 Medium"/>
              </a:rPr>
              <a:t>피드백</a:t>
            </a:r>
            <a:r>
              <a:rPr lang="en-US" sz="3199" b="0" i="0" u="none" strike="noStrike" spc="-32">
                <a:solidFill>
                  <a:srgbClr val="202020"/>
                </a:solidFill>
                <a:latin typeface="S-Core Dream 5 Medium"/>
              </a:rPr>
              <a:t> </a:t>
            </a:r>
            <a:r>
              <a:rPr lang="ko-KR" sz="3199" b="0" i="0" u="none" strike="noStrike" spc="-32">
                <a:solidFill>
                  <a:srgbClr val="202020"/>
                </a:solidFill>
                <a:ea typeface="S-Core Dream 5 Medium"/>
              </a:rPr>
              <a:t>부족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96900" y="444500"/>
            <a:ext cx="13398500" cy="1663700"/>
          </a:xfrm>
          <a:prstGeom prst="rect">
            <a:avLst/>
          </a:prstGeom>
        </p:spPr>
        <p:txBody>
          <a:bodyPr lIns="0" tIns="207433" rIns="0" bIns="207433" rtlCol="0" anchor="ctr"/>
          <a:lstStyle/>
          <a:p>
            <a:pPr lvl="0" algn="l">
              <a:lnSpc>
                <a:spcPct val="87149"/>
              </a:lnSpc>
            </a:pPr>
            <a:r>
              <a:rPr lang="ko-KR" sz="9333" b="0" i="0" u="none" strike="noStrike" spc="-93">
                <a:solidFill>
                  <a:srgbClr val="202020"/>
                </a:solidFill>
                <a:ea typeface="S-Core Dream 6 Bold"/>
              </a:rPr>
              <a:t>프로젝트</a:t>
            </a:r>
            <a:r>
              <a:rPr lang="en-US" sz="9333" b="0" i="0" u="none" strike="noStrike" spc="-93">
                <a:solidFill>
                  <a:srgbClr val="202020"/>
                </a:solidFill>
                <a:latin typeface="S-Core Dream 6 Bold"/>
              </a:rPr>
              <a:t> </a:t>
            </a:r>
            <a:r>
              <a:rPr lang="ko-KR" sz="9333" b="0" i="0" u="none" strike="noStrike" spc="-93">
                <a:solidFill>
                  <a:srgbClr val="202020"/>
                </a:solidFill>
                <a:ea typeface="S-Core Dream 6 Bold"/>
              </a:rPr>
              <a:t>배경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96900" y="2070100"/>
            <a:ext cx="11709400" cy="6604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41100"/>
              </a:lnSpc>
            </a:pP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설문조사를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통해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발견한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기존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코딩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학습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플랫폼의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문제점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3700" y="3416300"/>
            <a:ext cx="5969000" cy="5600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" y="3721100"/>
            <a:ext cx="4749800" cy="4216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87800" y="6858000"/>
            <a:ext cx="3835400" cy="1968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916400" y="5092700"/>
            <a:ext cx="6807200" cy="27432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609600" y="7937500"/>
            <a:ext cx="3454400" cy="508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-US" sz="1432" b="0" i="0" u="none" strike="noStrike">
                <a:solidFill>
                  <a:srgbClr val="787878"/>
                </a:solidFill>
                <a:latin typeface="Pretendard Light"/>
              </a:rPr>
              <a:t>1197</a:t>
            </a:r>
            <a:r>
              <a:rPr lang="ko-KR" sz="1432" b="0" i="0" u="none" strike="noStrike">
                <a:solidFill>
                  <a:srgbClr val="787878"/>
                </a:solidFill>
                <a:ea typeface="Pretendard Light"/>
              </a:rPr>
              <a:t>번</a:t>
            </a:r>
            <a:r>
              <a:rPr lang="en-US" sz="1432" b="0" i="0" u="none" strike="noStrike">
                <a:solidFill>
                  <a:srgbClr val="787878"/>
                </a:solidFill>
                <a:latin typeface="Pretendard Light"/>
              </a:rPr>
              <a:t>: </a:t>
            </a:r>
            <a:r>
              <a:rPr lang="ko-KR" sz="1432" b="0" i="0" u="none" strike="noStrike">
                <a:solidFill>
                  <a:srgbClr val="787878"/>
                </a:solidFill>
                <a:ea typeface="Pretendard Light"/>
              </a:rPr>
              <a:t>최소</a:t>
            </a:r>
            <a:r>
              <a:rPr lang="en-US" sz="1432" b="0" i="0" u="none" strike="noStrike">
                <a:solidFill>
                  <a:srgbClr val="787878"/>
                </a:solidFill>
                <a:latin typeface="Pretendard Light"/>
              </a:rPr>
              <a:t> </a:t>
            </a:r>
            <a:r>
              <a:rPr lang="ko-KR" sz="1432" b="0" i="0" u="none" strike="noStrike">
                <a:solidFill>
                  <a:srgbClr val="787878"/>
                </a:solidFill>
                <a:ea typeface="Pretendard Light"/>
              </a:rPr>
              <a:t>스패닝</a:t>
            </a:r>
            <a:r>
              <a:rPr lang="en-US" sz="1432" b="0" i="0" u="none" strike="noStrike">
                <a:solidFill>
                  <a:srgbClr val="787878"/>
                </a:solidFill>
                <a:latin typeface="Pretendard Light"/>
              </a:rPr>
              <a:t> </a:t>
            </a:r>
            <a:r>
              <a:rPr lang="ko-KR" sz="1432" b="0" i="0" u="none" strike="noStrike">
                <a:solidFill>
                  <a:srgbClr val="787878"/>
                </a:solidFill>
                <a:ea typeface="Pretendard Light"/>
              </a:rPr>
              <a:t>트리</a:t>
            </a:r>
            <a:r>
              <a:rPr lang="en-US" sz="1432" b="0" i="0" u="none" strike="noStrike">
                <a:solidFill>
                  <a:srgbClr val="787878"/>
                </a:solidFill>
                <a:latin typeface="Pretendard Light"/>
              </a:rPr>
              <a:t> . (n.d.).</a:t>
            </a:r>
          </a:p>
          <a:p>
            <a:pPr lvl="0" algn="ctr">
              <a:lnSpc>
                <a:spcPct val="116199"/>
              </a:lnSpc>
            </a:pPr>
            <a:r>
              <a:rPr lang="en" sz="1432" b="0" i="0" u="none" strike="noStrike">
                <a:solidFill>
                  <a:srgbClr val="787878"/>
                </a:solidFill>
                <a:latin typeface="Pretendard Light"/>
              </a:rPr>
              <a:t>https://www.acmicpc.net/problem/1197.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686300" y="8572500"/>
            <a:ext cx="3454400" cy="508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-US" sz="1432" b="0" i="0" u="none" strike="noStrike">
                <a:solidFill>
                  <a:srgbClr val="787878"/>
                </a:solidFill>
                <a:latin typeface="Pretendard Light"/>
              </a:rPr>
              <a:t>1197</a:t>
            </a:r>
            <a:r>
              <a:rPr lang="ko-KR" sz="1432" b="0" i="0" u="none" strike="noStrike">
                <a:solidFill>
                  <a:srgbClr val="787878"/>
                </a:solidFill>
                <a:ea typeface="Pretendard Light"/>
              </a:rPr>
              <a:t>번</a:t>
            </a:r>
            <a:r>
              <a:rPr lang="en-US" sz="1432" b="0" i="0" u="none" strike="noStrike">
                <a:solidFill>
                  <a:srgbClr val="787878"/>
                </a:solidFill>
                <a:latin typeface="Pretendard Light"/>
              </a:rPr>
              <a:t> </a:t>
            </a:r>
            <a:r>
              <a:rPr lang="ko-KR" sz="1432" b="0" i="0" u="none" strike="noStrike">
                <a:solidFill>
                  <a:srgbClr val="787878"/>
                </a:solidFill>
                <a:ea typeface="Pretendard Light"/>
              </a:rPr>
              <a:t>제출</a:t>
            </a:r>
            <a:r>
              <a:rPr lang="en-US" sz="1432" b="0" i="0" u="none" strike="noStrike">
                <a:solidFill>
                  <a:srgbClr val="787878"/>
                </a:solidFill>
                <a:latin typeface="Pretendard Light"/>
              </a:rPr>
              <a:t> . (n.d.). https://www.acmicpc.net/submit/1197.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042400" y="8966200"/>
            <a:ext cx="6515100" cy="254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1432" b="0" i="0" u="none" strike="noStrike">
                <a:solidFill>
                  <a:srgbClr val="787878"/>
                </a:solidFill>
                <a:latin typeface="Pretendard Light"/>
              </a:rPr>
              <a:t>OpenAI. (2025). ChatGPT [Large language model]. https://chat.openai.com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208500" y="7937500"/>
            <a:ext cx="6515100" cy="7620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ko-KR" sz="1432" b="0" i="0" u="none" strike="noStrike">
                <a:solidFill>
                  <a:srgbClr val="787878"/>
                </a:solidFill>
                <a:ea typeface="Pretendard Light"/>
              </a:rPr>
              <a:t>코딩테스트</a:t>
            </a:r>
            <a:r>
              <a:rPr lang="en-US" sz="1432" b="0" i="0" u="none" strike="noStrike">
                <a:solidFill>
                  <a:srgbClr val="787878"/>
                </a:solidFill>
                <a:latin typeface="Pretendard Light"/>
              </a:rPr>
              <a:t> </a:t>
            </a:r>
            <a:r>
              <a:rPr lang="ko-KR" sz="1432" b="0" i="0" u="none" strike="noStrike">
                <a:solidFill>
                  <a:srgbClr val="787878"/>
                </a:solidFill>
                <a:ea typeface="Pretendard Light"/>
              </a:rPr>
              <a:t>플랫폼</a:t>
            </a:r>
            <a:r>
              <a:rPr lang="en-US" sz="1432" b="0" i="0" u="none" strike="noStrike">
                <a:solidFill>
                  <a:srgbClr val="787878"/>
                </a:solidFill>
                <a:latin typeface="Pretendard Light"/>
              </a:rPr>
              <a:t> </a:t>
            </a:r>
            <a:r>
              <a:rPr lang="ko-KR" sz="1432" b="0" i="0" u="none" strike="noStrike">
                <a:solidFill>
                  <a:srgbClr val="787878"/>
                </a:solidFill>
                <a:ea typeface="Pretendard Light"/>
              </a:rPr>
              <a:t>관련</a:t>
            </a:r>
            <a:r>
              <a:rPr lang="en-US" sz="1432" b="0" i="0" u="none" strike="noStrike">
                <a:solidFill>
                  <a:srgbClr val="787878"/>
                </a:solidFill>
                <a:latin typeface="Pretendard Light"/>
              </a:rPr>
              <a:t> </a:t>
            </a:r>
            <a:r>
              <a:rPr lang="ko-KR" sz="1432" b="0" i="0" u="none" strike="noStrike">
                <a:solidFill>
                  <a:srgbClr val="787878"/>
                </a:solidFill>
                <a:ea typeface="Pretendard Light"/>
              </a:rPr>
              <a:t>설문조사</a:t>
            </a:r>
            <a:r>
              <a:rPr lang="en-US" sz="1432" b="0" i="0" u="none" strike="noStrike">
                <a:solidFill>
                  <a:srgbClr val="787878"/>
                </a:solidFill>
                <a:latin typeface="Pretendard Light"/>
              </a:rPr>
              <a:t> . (n.d.). https://docs.google.com/forms/d/e/1FAIpQLSeYNfplNEXx2vz97aCIT-bhAQMTt6awqxb6RrqY7jR5v_Hrsw/viewform?usp=dialog 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879600" y="12725400"/>
            <a:ext cx="20637500" cy="558800"/>
          </a:xfrm>
          <a:prstGeom prst="rect">
            <a:avLst/>
          </a:prstGeom>
        </p:spPr>
        <p:txBody>
          <a:bodyPr lIns="0" tIns="50375" rIns="0" bIns="50375" rtlCol="0" anchor="ctr"/>
          <a:lstStyle/>
          <a:p>
            <a:pPr lvl="0" algn="ctr">
              <a:lnSpc>
                <a:spcPct val="87149"/>
              </a:lnSpc>
            </a:pPr>
            <a:r>
              <a:rPr lang="en" sz="2266" b="0" i="0" u="none" strike="noStrike" spc="1405">
                <a:solidFill>
                  <a:srgbClr val="FFFFFF"/>
                </a:solidFill>
                <a:latin typeface="S-Core Dream 5 Medium"/>
              </a:rPr>
              <a:t>CodeBrainer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5600" y="12192000"/>
            <a:ext cx="25095200" cy="266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700" y="4165600"/>
            <a:ext cx="10388600" cy="6807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4400" y="4165600"/>
            <a:ext cx="10388600" cy="6807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743200" y="6908800"/>
            <a:ext cx="8343900" cy="2336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3173" b="0" i="0" u="none" strike="noStrike" spc="-32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- </a:t>
            </a:r>
            <a:r>
              <a:rPr lang="ko-KR" sz="3173" b="0" i="0" u="none" strike="noStrike" spc="-32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정답</a:t>
            </a:r>
            <a:r>
              <a:rPr lang="en-US" sz="3173" b="0" i="0" u="none" strike="noStrike" spc="-32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173" b="0" i="0" u="none" strike="noStrike" spc="-32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중심</a:t>
            </a:r>
            <a:r>
              <a:rPr lang="en-US" sz="3173" b="0" i="0" u="none" strike="noStrike" spc="-32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173" b="0" i="0" u="none" strike="noStrike" spc="-32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평가</a:t>
            </a:r>
            <a:r>
              <a:rPr lang="en-US" sz="3173" b="0" i="0" u="none" strike="noStrike" spc="-32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173" b="0" i="0" u="none" strike="noStrike" spc="-32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방식</a:t>
            </a:r>
          </a:p>
          <a:p>
            <a:pPr lvl="0" algn="l">
              <a:lnSpc>
                <a:spcPct val="132800"/>
              </a:lnSpc>
            </a:pPr>
            <a:r>
              <a:rPr lang="en-US" sz="3173" b="0" i="0" u="none" strike="noStrike" spc="-32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- </a:t>
            </a:r>
            <a:r>
              <a:rPr lang="ko-KR" sz="3173" b="0" i="0" u="none" strike="noStrike" spc="-32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정답</a:t>
            </a:r>
            <a:r>
              <a:rPr lang="en-US" sz="3173" b="0" i="0" u="none" strike="noStrike" spc="-32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173" b="0" i="0" u="none" strike="noStrike" spc="-32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제출</a:t>
            </a:r>
            <a:r>
              <a:rPr lang="en-US" sz="3173" b="0" i="0" u="none" strike="noStrike" spc="-32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173" b="0" i="0" u="none" strike="noStrike" spc="-32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화면에서</a:t>
            </a:r>
            <a:r>
              <a:rPr lang="en-US" sz="3173" b="0" i="0" u="none" strike="noStrike" spc="-32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173" b="0" i="0" u="none" strike="noStrike" spc="-32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문제</a:t>
            </a:r>
            <a:r>
              <a:rPr lang="en-US" sz="3173" b="0" i="0" u="none" strike="noStrike" spc="-32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173" b="0" i="0" u="none" strike="noStrike" spc="-32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확인</a:t>
            </a:r>
            <a:r>
              <a:rPr lang="en-US" sz="3173" b="0" i="0" u="none" strike="noStrike" spc="-32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173" b="0" i="0" u="none" strike="noStrike" spc="-32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어려움</a:t>
            </a:r>
          </a:p>
          <a:p>
            <a:pPr lvl="0" algn="l">
              <a:lnSpc>
                <a:spcPct val="132800"/>
              </a:lnSpc>
            </a:pPr>
            <a:r>
              <a:rPr lang="en-US" sz="3173" b="0" i="0" u="none" strike="noStrike" spc="-32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- </a:t>
            </a:r>
            <a:r>
              <a:rPr lang="ko-KR" sz="3173" b="0" i="0" u="none" strike="noStrike" spc="-32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빈</a:t>
            </a:r>
            <a:r>
              <a:rPr lang="en-US" sz="3173" b="0" i="0" u="none" strike="noStrike" spc="-32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173" b="0" i="0" u="none" strike="noStrike" spc="-32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화면에서</a:t>
            </a:r>
            <a:r>
              <a:rPr lang="en-US" sz="3173" b="0" i="0" u="none" strike="noStrike" spc="-32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173" b="0" i="0" u="none" strike="noStrike" spc="-32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시간</a:t>
            </a:r>
            <a:r>
              <a:rPr lang="en-US" sz="3173" b="0" i="0" u="none" strike="noStrike" spc="-32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173" b="0" i="0" u="none" strike="noStrike" spc="-32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낭비하기</a:t>
            </a:r>
            <a:r>
              <a:rPr lang="en-US" sz="3173" b="0" i="0" u="none" strike="noStrike" spc="-32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173" b="0" i="0" u="none" strike="noStrike" spc="-32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쉬움</a:t>
            </a:r>
          </a:p>
          <a:p>
            <a:pPr lvl="0" algn="l">
              <a:lnSpc>
                <a:spcPct val="132800"/>
              </a:lnSpc>
            </a:pPr>
            <a:r>
              <a:rPr lang="en-US" sz="3173" b="0" i="0" u="none" strike="noStrike" spc="-32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- </a:t>
            </a:r>
            <a:r>
              <a:rPr lang="ko-KR" sz="3173" b="0" i="0" u="none" strike="noStrike" spc="-32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생성형</a:t>
            </a:r>
            <a:r>
              <a:rPr lang="en-US" sz="3173" b="0" i="0" u="none" strike="noStrike" spc="-32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AI </a:t>
            </a:r>
            <a:r>
              <a:rPr lang="ko-KR" sz="3173" b="0" i="0" u="none" strike="noStrike" spc="-32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사용</a:t>
            </a:r>
            <a:r>
              <a:rPr lang="en-US" sz="3173" b="0" i="0" u="none" strike="noStrike" spc="-32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173" b="0" i="0" u="none" strike="noStrike" spc="-32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시</a:t>
            </a:r>
            <a:r>
              <a:rPr lang="en-US" sz="3173" b="0" i="0" u="none" strike="noStrike" spc="-32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, </a:t>
            </a:r>
            <a:r>
              <a:rPr lang="ko-KR" sz="3173" b="0" i="0" u="none" strike="noStrike" spc="-32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정답을</a:t>
            </a:r>
            <a:r>
              <a:rPr lang="en-US" sz="3173" b="0" i="0" u="none" strike="noStrike" spc="-32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173" b="0" i="0" u="none" strike="noStrike" spc="-32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한</a:t>
            </a:r>
            <a:r>
              <a:rPr lang="en-US" sz="3173" b="0" i="0" u="none" strike="noStrike" spc="-32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173" b="0" i="0" u="none" strike="noStrike" spc="-32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번에</a:t>
            </a:r>
            <a:r>
              <a:rPr lang="en-US" sz="3173" b="0" i="0" u="none" strike="noStrike" spc="-32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173" b="0" i="0" u="none" strike="noStrike" spc="-32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제공받음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44900" y="5575300"/>
            <a:ext cx="6426200" cy="711200"/>
          </a:xfrm>
          <a:prstGeom prst="rect">
            <a:avLst/>
          </a:prstGeom>
        </p:spPr>
        <p:txBody>
          <a:bodyPr lIns="0" tIns="0" rIns="0" bIns="50799" rtlCol="0" anchor="b"/>
          <a:lstStyle/>
          <a:p>
            <a:pPr lvl="0" algn="ctr">
              <a:lnSpc>
                <a:spcPct val="99600"/>
              </a:lnSpc>
            </a:pPr>
            <a:r>
              <a:rPr lang="ko-KR" sz="3999" b="1" i="0" u="none" strike="noStrike" spc="-40">
                <a:solidFill>
                  <a:srgbClr val="202020"/>
                </a:solidFill>
                <a:ea typeface="S-Core Dream 5 Medium"/>
              </a:rPr>
              <a:t>기존</a:t>
            </a:r>
            <a:r>
              <a:rPr lang="en-US" sz="3999" b="1" i="0" u="none" strike="noStrike" spc="-40">
                <a:solidFill>
                  <a:srgbClr val="202020"/>
                </a:solidFill>
                <a:latin typeface="S-Core Dream 5 Medium"/>
              </a:rPr>
              <a:t> </a:t>
            </a:r>
            <a:r>
              <a:rPr lang="ko-KR" sz="3999" b="1" i="0" u="none" strike="noStrike" spc="-40">
                <a:solidFill>
                  <a:srgbClr val="202020"/>
                </a:solidFill>
                <a:ea typeface="S-Core Dream 5 Medium"/>
              </a:rPr>
              <a:t>플랫폼의</a:t>
            </a:r>
            <a:r>
              <a:rPr lang="en-US" sz="3999" b="1" i="0" u="none" strike="noStrike" spc="-40">
                <a:solidFill>
                  <a:srgbClr val="202020"/>
                </a:solidFill>
                <a:latin typeface="S-Core Dream 5 Medium"/>
              </a:rPr>
              <a:t> </a:t>
            </a:r>
            <a:r>
              <a:rPr lang="ko-KR" sz="3999" b="1" i="0" u="none" strike="noStrike" spc="-40">
                <a:solidFill>
                  <a:srgbClr val="202020"/>
                </a:solidFill>
                <a:ea typeface="S-Core Dream 5 Medium"/>
              </a:rPr>
              <a:t>한계</a:t>
            </a:r>
            <a:r>
              <a:rPr lang="en-US" sz="3999" b="1" i="0" u="none" strike="noStrike" spc="-40">
                <a:solidFill>
                  <a:srgbClr val="202020"/>
                </a:solidFill>
                <a:latin typeface="S-Core Dream 5 Medium"/>
              </a:rPr>
              <a:t> </a:t>
            </a:r>
            <a:r>
              <a:rPr lang="ko-KR" sz="3999" b="1" i="0" u="none" strike="noStrike" spc="-40">
                <a:solidFill>
                  <a:srgbClr val="202020"/>
                </a:solidFill>
                <a:ea typeface="S-Core Dream 5 Medium"/>
              </a:rPr>
              <a:t>확인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462000" y="7239000"/>
            <a:ext cx="8648700" cy="2336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3173" b="0" i="0" u="none" strike="noStrike" spc="-32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- </a:t>
            </a:r>
            <a:r>
              <a:rPr lang="ko-KR" sz="3173" b="0" i="0" u="none" strike="noStrike" spc="-32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정답</a:t>
            </a:r>
            <a:r>
              <a:rPr lang="en-US" sz="3173" b="0" i="0" u="none" strike="noStrike" spc="-32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173" b="0" i="0" u="none" strike="noStrike" spc="-32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코드</a:t>
            </a:r>
            <a:r>
              <a:rPr lang="en-US" sz="3173" b="0" i="0" u="none" strike="noStrike" spc="-32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173" b="0" i="0" u="none" strike="noStrike" spc="-32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대신</a:t>
            </a:r>
            <a:r>
              <a:rPr lang="en-US" sz="3173" b="0" i="0" u="none" strike="noStrike" spc="-32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173" b="0" i="0" u="none" strike="noStrike" spc="-32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사고를</a:t>
            </a:r>
            <a:r>
              <a:rPr lang="en-US" sz="3173" b="0" i="0" u="none" strike="noStrike" spc="-32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173" b="0" i="0" u="none" strike="noStrike" spc="-32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돕는</a:t>
            </a:r>
            <a:r>
              <a:rPr lang="en-US" sz="3173" b="0" i="0" u="none" strike="noStrike" spc="-32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173" b="0" i="0" u="none" strike="noStrike" spc="-32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단계별</a:t>
            </a:r>
            <a:r>
              <a:rPr lang="en-US" sz="3173" b="0" i="0" u="none" strike="noStrike" spc="-32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173" b="0" i="0" u="none" strike="noStrike" spc="-32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힌트</a:t>
            </a:r>
            <a:r>
              <a:rPr lang="en-US" sz="3173" b="0" i="0" u="none" strike="noStrike" spc="-32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173" b="0" i="0" u="none" strike="noStrike" spc="-32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제공</a:t>
            </a:r>
            <a:r>
              <a:rPr lang="en-US" sz="3173" b="0" i="0" u="none" strike="noStrike" spc="-32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
- </a:t>
            </a:r>
            <a:r>
              <a:rPr lang="ko-KR" sz="3173" b="0" i="0" u="none" strike="noStrike" spc="-32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사용자</a:t>
            </a:r>
            <a:r>
              <a:rPr lang="en-US" sz="3173" b="0" i="0" u="none" strike="noStrike" spc="-32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173" b="0" i="0" u="none" strike="noStrike" spc="-32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코드에</a:t>
            </a:r>
            <a:r>
              <a:rPr lang="en-US" sz="3173" b="0" i="0" u="none" strike="noStrike" spc="-32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173" b="0" i="0" u="none" strike="noStrike" spc="-32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대한</a:t>
            </a:r>
            <a:r>
              <a:rPr lang="en-US" sz="3173" b="0" i="0" u="none" strike="noStrike" spc="-32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173" b="0" i="0" u="none" strike="noStrike" spc="-32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맞춤형</a:t>
            </a:r>
            <a:r>
              <a:rPr lang="en-US" sz="3173" b="0" i="0" u="none" strike="noStrike" spc="-32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173" b="0" i="0" u="none" strike="noStrike" spc="-32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피드백</a:t>
            </a:r>
          </a:p>
          <a:p>
            <a:pPr lvl="0" algn="l">
              <a:lnSpc>
                <a:spcPct val="132800"/>
              </a:lnSpc>
            </a:pPr>
            <a:r>
              <a:rPr lang="en-US" sz="3173" b="0" i="0" u="none" strike="noStrike" spc="-32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- </a:t>
            </a:r>
            <a:r>
              <a:rPr lang="ko-KR" sz="3173" b="0" i="0" u="none" strike="noStrike" spc="-32">
                <a:solidFill>
                  <a:srgbClr val="202020">
                    <a:alpha val="80000"/>
                  </a:srgbClr>
                </a:solidFill>
                <a:ea typeface="S-Core Dream 3 Light"/>
              </a:rPr>
              <a:t>개선된</a:t>
            </a:r>
            <a:r>
              <a:rPr lang="en-US" sz="3173" b="0" i="0" u="none" strike="noStrike" spc="-32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UI/UX</a:t>
            </a:r>
            <a:r>
              <a:rPr lang="ko-KR" sz="3173" b="0" i="0" u="none" strike="noStrike" spc="-32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로</a:t>
            </a:r>
            <a:r>
              <a:rPr lang="en-US" sz="3173" b="0" i="0" u="none" strike="noStrike" spc="-32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173" b="0" i="0" u="none" strike="noStrike" spc="-32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학습</a:t>
            </a:r>
            <a:r>
              <a:rPr lang="en-US" sz="3173" b="0" i="0" u="none" strike="noStrike" spc="-32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173" b="0" i="0" u="none" strike="noStrike" spc="-32">
                <a:solidFill>
                  <a:srgbClr val="202020">
                    <a:alpha val="80000"/>
                  </a:srgbClr>
                </a:solidFill>
                <a:ea typeface="S-Core Dream 3 Light"/>
              </a:rPr>
              <a:t>경험</a:t>
            </a:r>
            <a:r>
              <a:rPr lang="en-US" sz="3173" b="0" i="0" u="none" strike="noStrike" spc="-32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173" b="0" i="0" u="none" strike="noStrike" spc="-32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향상</a:t>
            </a:r>
          </a:p>
          <a:p>
            <a:pPr lvl="0" algn="l">
              <a:lnSpc>
                <a:spcPct val="132800"/>
              </a:lnSpc>
            </a:pPr>
            <a:r>
              <a:rPr lang="en-US" sz="3173" b="0" i="0" u="none" strike="noStrike" spc="-32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- </a:t>
            </a:r>
            <a:r>
              <a:rPr lang="ko-KR" sz="3173" b="0" i="0" u="none" strike="noStrike" spc="-32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사용자별</a:t>
            </a:r>
            <a:r>
              <a:rPr lang="en-US" sz="3173" b="0" i="0" u="none" strike="noStrike" spc="-32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173" b="0" i="0" u="none" strike="noStrike" spc="-32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데이터</a:t>
            </a:r>
            <a:r>
              <a:rPr lang="en-US" sz="3173" b="0" i="0" u="none" strike="noStrike" spc="-32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173" b="0" i="0" u="none" strike="noStrike" spc="-32">
                <a:solidFill>
                  <a:srgbClr val="202020">
                    <a:alpha val="80000"/>
                  </a:srgbClr>
                </a:solidFill>
                <a:ea typeface="S-Core Dream 3 Light"/>
              </a:rPr>
              <a:t>기반</a:t>
            </a:r>
            <a:r>
              <a:rPr lang="en-US" sz="3173" b="0" i="0" u="none" strike="noStrike" spc="-32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173" b="0" i="0" u="none" strike="noStrike" spc="-32">
                <a:solidFill>
                  <a:srgbClr val="202020">
                    <a:alpha val="80000"/>
                  </a:srgbClr>
                </a:solidFill>
                <a:ea typeface="S-Core Dream 3 Light"/>
              </a:rPr>
              <a:t>개인화된</a:t>
            </a:r>
            <a:r>
              <a:rPr lang="en-US" sz="3173" b="0" i="0" u="none" strike="noStrike" spc="-32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173" b="0" i="0" u="none" strike="noStrike" spc="-32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복습</a:t>
            </a:r>
            <a:r>
              <a:rPr lang="en-US" sz="3173" b="0" i="0" u="none" strike="noStrike" spc="-32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3173" b="0" i="0" u="none" strike="noStrike" spc="-32">
                <a:solidFill>
                  <a:srgbClr val="202020">
                    <a:alpha val="80000"/>
                  </a:srgbClr>
                </a:solidFill>
                <a:ea typeface="S-Core Dream 3 Light"/>
              </a:rPr>
              <a:t>기능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325600" y="5232400"/>
            <a:ext cx="6426200" cy="711200"/>
          </a:xfrm>
          <a:prstGeom prst="rect">
            <a:avLst/>
          </a:prstGeom>
        </p:spPr>
        <p:txBody>
          <a:bodyPr lIns="0" tIns="0" rIns="0" bIns="50799" rtlCol="0" anchor="b"/>
          <a:lstStyle/>
          <a:p>
            <a:pPr lvl="0" algn="ctr">
              <a:lnSpc>
                <a:spcPct val="99600"/>
              </a:lnSpc>
            </a:pPr>
            <a:r>
              <a:rPr lang="en" sz="3999" b="1" i="0" u="none" strike="noStrike" spc="-40">
                <a:solidFill>
                  <a:srgbClr val="202020"/>
                </a:solidFill>
                <a:ea typeface="S-Core Dream 5 Medium"/>
              </a:rPr>
              <a:t>솔루션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754100" y="5981700"/>
            <a:ext cx="7569200" cy="596900"/>
          </a:xfrm>
          <a:prstGeom prst="rect">
            <a:avLst/>
          </a:prstGeom>
        </p:spPr>
        <p:txBody>
          <a:bodyPr lIns="0" tIns="0" rIns="0" bIns="42332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1" i="0" u="none" strike="noStrike" spc="-33">
                <a:solidFill>
                  <a:srgbClr val="7DB249"/>
                </a:solidFill>
                <a:ea typeface="S-Core Dream 4 Regular"/>
              </a:rPr>
              <a:t>단계별</a:t>
            </a:r>
            <a:r>
              <a:rPr lang="en-US" sz="3333" b="1" i="0" u="none" strike="noStrike" spc="-33">
                <a:solidFill>
                  <a:srgbClr val="7DB249"/>
                </a:solidFill>
                <a:latin typeface="S-Core Dream 4 Regular"/>
              </a:rPr>
              <a:t> </a:t>
            </a:r>
            <a:r>
              <a:rPr lang="ko-KR" sz="3333" b="1" i="0" u="none" strike="noStrike" spc="-33">
                <a:solidFill>
                  <a:srgbClr val="7DB249"/>
                </a:solidFill>
                <a:ea typeface="S-Core Dream 4 Regular"/>
              </a:rPr>
              <a:t>힌트형</a:t>
            </a:r>
            <a:r>
              <a:rPr lang="en-US" sz="3333" b="1" i="0" u="none" strike="noStrike" spc="-33">
                <a:solidFill>
                  <a:srgbClr val="7DB249"/>
                </a:solidFill>
                <a:latin typeface="S-Core Dream 4 Regular"/>
              </a:rPr>
              <a:t> </a:t>
            </a:r>
            <a:r>
              <a:rPr lang="ko-KR" sz="3333" b="1" i="0" u="none" strike="noStrike" spc="-33">
                <a:solidFill>
                  <a:srgbClr val="7DB249"/>
                </a:solidFill>
                <a:ea typeface="S-Core Dream 4 Regular"/>
              </a:rPr>
              <a:t>코딩테스트</a:t>
            </a:r>
            <a:r>
              <a:rPr lang="en-US" sz="3333" b="1" i="0" u="none" strike="noStrike" spc="-33">
                <a:solidFill>
                  <a:srgbClr val="7DB249"/>
                </a:solidFill>
                <a:latin typeface="S-Core Dream 4 Regular"/>
              </a:rPr>
              <a:t> </a:t>
            </a:r>
            <a:r>
              <a:rPr lang="ko-KR" sz="3333" b="1" i="0" u="none" strike="noStrike" spc="-33">
                <a:solidFill>
                  <a:srgbClr val="7DB249"/>
                </a:solidFill>
                <a:ea typeface="S-Core Dream 4 Regular"/>
              </a:rPr>
              <a:t>학습</a:t>
            </a:r>
            <a:r>
              <a:rPr lang="en-US" sz="3333" b="1" i="0" u="none" strike="noStrike" spc="-33">
                <a:solidFill>
                  <a:srgbClr val="7DB249"/>
                </a:solidFill>
                <a:latin typeface="S-Core Dream 4 Regular"/>
              </a:rPr>
              <a:t> </a:t>
            </a:r>
            <a:r>
              <a:rPr lang="ko-KR" sz="3333" b="1" i="0" u="none" strike="noStrike" spc="-33">
                <a:solidFill>
                  <a:srgbClr val="7DB249"/>
                </a:solidFill>
                <a:ea typeface="S-Core Dream 4 Regular"/>
              </a:rPr>
              <a:t>플랫폼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6900" y="38100"/>
            <a:ext cx="13398500" cy="2476500"/>
          </a:xfrm>
          <a:prstGeom prst="rect">
            <a:avLst/>
          </a:prstGeom>
        </p:spPr>
        <p:txBody>
          <a:bodyPr lIns="0" tIns="207433" rIns="0" bIns="207433" rtlCol="0" anchor="ctr"/>
          <a:lstStyle/>
          <a:p>
            <a:pPr lvl="0" algn="l">
              <a:lnSpc>
                <a:spcPct val="87149"/>
              </a:lnSpc>
            </a:pPr>
            <a:r>
              <a:rPr lang="ko-KR" sz="9333" b="0" i="0" u="none" strike="noStrike" spc="-93">
                <a:solidFill>
                  <a:srgbClr val="202020"/>
                </a:solidFill>
                <a:ea typeface="S-Core Dream 6 Bold"/>
              </a:rPr>
              <a:t>기존</a:t>
            </a:r>
            <a:r>
              <a:rPr lang="en-US" sz="9333" b="0" i="0" u="none" strike="noStrike" spc="-93">
                <a:solidFill>
                  <a:srgbClr val="202020"/>
                </a:solidFill>
                <a:latin typeface="S-Core Dream 6 Bold"/>
              </a:rPr>
              <a:t> </a:t>
            </a:r>
            <a:r>
              <a:rPr lang="ko-KR" sz="9333" b="0" i="0" u="none" strike="noStrike" spc="-93">
                <a:solidFill>
                  <a:srgbClr val="202020"/>
                </a:solidFill>
                <a:ea typeface="S-Core Dream 6 Bold"/>
              </a:rPr>
              <a:t>문제와</a:t>
            </a:r>
            <a:r>
              <a:rPr lang="en-US" sz="9333" b="0" i="0" u="none" strike="noStrike" spc="-93">
                <a:solidFill>
                  <a:srgbClr val="202020"/>
                </a:solidFill>
                <a:latin typeface="S-Core Dream 6 Bold"/>
              </a:rPr>
              <a:t> </a:t>
            </a:r>
            <a:r>
              <a:rPr lang="ko-KR" sz="9333" b="0" i="0" u="none" strike="noStrike" spc="-93">
                <a:solidFill>
                  <a:srgbClr val="202020"/>
                </a:solidFill>
                <a:ea typeface="S-Core Dream 6 Bold"/>
              </a:rPr>
              <a:t>솔루션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6900" y="2209800"/>
            <a:ext cx="11709400" cy="3810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41100"/>
              </a:lnSpc>
            </a:pP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스스로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문제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해결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능력을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기를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수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있는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학습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환경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제안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79600" y="12725400"/>
            <a:ext cx="20637500" cy="558800"/>
          </a:xfrm>
          <a:prstGeom prst="rect">
            <a:avLst/>
          </a:prstGeom>
        </p:spPr>
        <p:txBody>
          <a:bodyPr lIns="0" tIns="50375" rIns="0" bIns="50375" rtlCol="0" anchor="ctr"/>
          <a:lstStyle/>
          <a:p>
            <a:pPr lvl="0" algn="ctr">
              <a:lnSpc>
                <a:spcPct val="87149"/>
              </a:lnSpc>
            </a:pPr>
            <a:r>
              <a:rPr lang="en" sz="2266" b="0" i="0" u="none" strike="noStrike" spc="1405">
                <a:solidFill>
                  <a:srgbClr val="FFFFFF"/>
                </a:solidFill>
                <a:latin typeface="S-Core Dream 5 Medium"/>
              </a:rPr>
              <a:t>CodeBrainer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60300" y="4368800"/>
            <a:ext cx="1447800" cy="1435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5600" y="12192000"/>
            <a:ext cx="25095200" cy="266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79600" y="12687300"/>
            <a:ext cx="20637500" cy="622300"/>
          </a:xfrm>
          <a:prstGeom prst="rect">
            <a:avLst/>
          </a:prstGeom>
        </p:spPr>
        <p:txBody>
          <a:bodyPr lIns="0" tIns="50375" rIns="0" bIns="50375" rtlCol="0" anchor="ctr"/>
          <a:lstStyle/>
          <a:p>
            <a:pPr lvl="0" algn="ctr">
              <a:lnSpc>
                <a:spcPct val="87149"/>
              </a:lnSpc>
            </a:pPr>
            <a:r>
              <a:rPr lang="en" sz="2266" b="0" i="0" u="none" strike="noStrike" spc="1405">
                <a:solidFill>
                  <a:srgbClr val="FFFFFF"/>
                </a:solidFill>
                <a:latin typeface="S-Core Dream 5 Medium"/>
              </a:rPr>
              <a:t>CodeBrainer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451600" y="3759200"/>
            <a:ext cx="11480800" cy="419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92" b="1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"</a:t>
            </a:r>
            <a:r>
              <a:rPr lang="ko-KR" sz="2992" b="1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사용자</a:t>
            </a:r>
            <a:r>
              <a:rPr lang="en-US" sz="2992" b="1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992" b="1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코드의</a:t>
            </a:r>
            <a:r>
              <a:rPr lang="en-US" sz="2992" b="1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992" b="1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안전한</a:t>
            </a:r>
            <a:r>
              <a:rPr lang="en-US" sz="2992" b="1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992" b="1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실행</a:t>
            </a:r>
            <a:r>
              <a:rPr lang="en-US" sz="2992" b="1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, </a:t>
            </a:r>
            <a:r>
              <a:rPr lang="ko-KR" sz="2992" b="1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빠르고</a:t>
            </a:r>
            <a:r>
              <a:rPr lang="en-US" sz="2992" b="1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992" b="1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정확한</a:t>
            </a:r>
            <a:r>
              <a:rPr lang="en-US" sz="2992" b="1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992" b="1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데이터</a:t>
            </a:r>
            <a:r>
              <a:rPr lang="en-US" sz="2992" b="1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992" b="1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처리</a:t>
            </a:r>
            <a:r>
              <a:rPr lang="en-US" sz="2992" b="1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992" b="1" i="0" u="none" strike="noStrike" spc="-3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중심</a:t>
            </a:r>
            <a:r>
              <a:rPr lang="en-US" sz="2992" b="1" i="0" u="none" strike="noStrike" spc="-3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"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96900" y="38100"/>
            <a:ext cx="13398500" cy="2476500"/>
          </a:xfrm>
          <a:prstGeom prst="rect">
            <a:avLst/>
          </a:prstGeom>
        </p:spPr>
        <p:txBody>
          <a:bodyPr lIns="0" tIns="207433" rIns="0" bIns="207433" rtlCol="0" anchor="ctr"/>
          <a:lstStyle/>
          <a:p>
            <a:pPr lvl="0" algn="l">
              <a:lnSpc>
                <a:spcPct val="87149"/>
              </a:lnSpc>
            </a:pPr>
            <a:r>
              <a:rPr lang="ko-KR" sz="9333" b="0" i="0" u="none" strike="noStrike" spc="-93">
                <a:solidFill>
                  <a:srgbClr val="202020"/>
                </a:solidFill>
                <a:ea typeface="S-Core Dream 6 Bold"/>
              </a:rPr>
              <a:t>최종</a:t>
            </a:r>
            <a:r>
              <a:rPr lang="en-US" sz="9333" b="0" i="0" u="none" strike="noStrike" spc="-93">
                <a:solidFill>
                  <a:srgbClr val="202020"/>
                </a:solidFill>
                <a:latin typeface="S-Core Dream 6 Bold"/>
              </a:rPr>
              <a:t> </a:t>
            </a:r>
            <a:r>
              <a:rPr lang="ko-KR" sz="9333" b="0" i="0" u="none" strike="noStrike" spc="-93">
                <a:solidFill>
                  <a:srgbClr val="202020"/>
                </a:solidFill>
                <a:ea typeface="S-Core Dream 6 Bold"/>
              </a:rPr>
              <a:t>아키텍처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6900" y="2209800"/>
            <a:ext cx="11709400" cy="3810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41100"/>
              </a:lnSpc>
            </a:pP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최종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시스템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아키텍처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및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기술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스택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4597400"/>
            <a:ext cx="22961600" cy="6350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558000" y="11658600"/>
            <a:ext cx="5283200" cy="304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CRUD: </a:t>
            </a:r>
            <a:r>
              <a:rPr lang="ko-KR" sz="2933" b="0" i="0" u="none" strike="noStrike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생성</a:t>
            </a:r>
            <a:r>
              <a:rPr lang="en-US" sz="2933" b="0" i="0" u="none" strike="noStrike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/</a:t>
            </a:r>
            <a:r>
              <a:rPr lang="ko-KR" sz="2933" b="0" i="0" u="none" strike="noStrike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조회</a:t>
            </a:r>
            <a:r>
              <a:rPr lang="en-US" sz="2933" b="0" i="0" u="none" strike="noStrike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/</a:t>
            </a:r>
            <a:r>
              <a:rPr lang="ko-KR" sz="2933" b="0" i="0" u="none" strike="noStrike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수정</a:t>
            </a:r>
            <a:r>
              <a:rPr lang="en-US" sz="2933" b="0" i="0" u="none" strike="noStrike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/</a:t>
            </a:r>
            <a:r>
              <a:rPr lang="ko-KR" sz="2933" b="0" i="0" u="none" strike="noStrike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삭제</a:t>
            </a:r>
            <a:br>
              <a:rPr lang="ko-KR" sz="2933" b="0" i="0" u="none" strike="noStrike">
                <a:solidFill>
                  <a:srgbClr val="202020">
                    <a:alpha val="80000"/>
                  </a:srgbClr>
                </a:solidFill>
                <a:ea typeface="S-Core Dream 3 Light"/>
              </a:rPr>
            </a:br>
            <a:endParaRPr lang="ko-KR" sz="2933" b="0" i="0" u="none" strike="noStrike">
              <a:solidFill>
                <a:srgbClr val="202020">
                  <a:alpha val="80000"/>
                </a:srgbClr>
              </a:solidFill>
              <a:ea typeface="S-Core Dream 3 Light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200" y="3695700"/>
            <a:ext cx="13182600" cy="7848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5600" y="12192000"/>
            <a:ext cx="25095200" cy="266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96900" y="444500"/>
            <a:ext cx="7975600" cy="1663700"/>
          </a:xfrm>
          <a:prstGeom prst="rect">
            <a:avLst/>
          </a:prstGeom>
        </p:spPr>
        <p:txBody>
          <a:bodyPr lIns="0" tIns="207433" rIns="0" bIns="207433" rtlCol="0" anchor="ctr"/>
          <a:lstStyle/>
          <a:p>
            <a:pPr lvl="0" algn="l">
              <a:lnSpc>
                <a:spcPct val="87149"/>
              </a:lnSpc>
            </a:pPr>
            <a:r>
              <a:rPr lang="ko-KR" sz="9333" b="0" i="0" u="none" strike="noStrike" spc="-93">
                <a:solidFill>
                  <a:srgbClr val="202020"/>
                </a:solidFill>
                <a:ea typeface="S-Core Dream 6 Bold"/>
              </a:rPr>
              <a:t>최종</a:t>
            </a:r>
            <a:r>
              <a:rPr lang="en-US" sz="9333" b="0" i="0" u="none" strike="noStrike" spc="-93">
                <a:solidFill>
                  <a:srgbClr val="202020"/>
                </a:solidFill>
                <a:latin typeface="S-Core Dream 6 Bold"/>
              </a:rPr>
              <a:t> </a:t>
            </a:r>
            <a:r>
              <a:rPr lang="ko-KR" sz="9333" b="0" i="0" u="none" strike="noStrike" spc="-93">
                <a:solidFill>
                  <a:srgbClr val="202020"/>
                </a:solidFill>
                <a:ea typeface="S-Core Dream 6 Bold"/>
              </a:rPr>
              <a:t>아키텍처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6900" y="2209800"/>
            <a:ext cx="11709400" cy="3810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41100"/>
              </a:lnSpc>
            </a:pP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최종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기술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스택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및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워크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플로우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5435600"/>
            <a:ext cx="9271000" cy="63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4300" y="6223000"/>
            <a:ext cx="2946400" cy="2311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ko-KR" sz="2014" b="0" i="0" u="none" strike="noStrike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로그인</a:t>
            </a:r>
            <a:r>
              <a:rPr lang="en-US" sz="2014" b="0" i="0" u="none" strike="noStrike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014" b="0" i="0" u="none" strike="noStrike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요청</a:t>
            </a:r>
          </a:p>
          <a:p>
            <a:pPr lvl="0" algn="ctr">
              <a:lnSpc>
                <a:spcPct val="132800"/>
              </a:lnSpc>
            </a:pPr>
            <a:endParaRPr lang="ko-KR" sz="2014" b="0" i="0" u="none" strike="noStrike">
              <a:solidFill>
                <a:srgbClr val="202020">
                  <a:alpha val="80000"/>
                </a:srgbClr>
              </a:solidFill>
              <a:ea typeface="S-Core Dream 3 Light"/>
            </a:endParaRPr>
          </a:p>
          <a:p>
            <a:pPr lvl="0" algn="ctr">
              <a:lnSpc>
                <a:spcPct val="132800"/>
              </a:lnSpc>
            </a:pPr>
            <a:r>
              <a:rPr lang="en-US" sz="2014" b="0" i="0" u="none" strike="noStrike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Auth Service </a:t>
            </a:r>
            <a:r>
              <a:rPr lang="ko-KR" sz="2014" b="0" i="0" u="none" strike="noStrike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연결</a:t>
            </a:r>
          </a:p>
          <a:p>
            <a:pPr lvl="0" algn="ctr">
              <a:lnSpc>
                <a:spcPct val="132800"/>
              </a:lnSpc>
            </a:pPr>
            <a:endParaRPr lang="ko-KR" sz="2014" b="0" i="0" u="none" strike="noStrike">
              <a:solidFill>
                <a:srgbClr val="202020">
                  <a:alpha val="80000"/>
                </a:srgbClr>
              </a:solidFill>
              <a:ea typeface="S-Core Dream 3 Light"/>
            </a:endParaRPr>
          </a:p>
          <a:p>
            <a:pPr lvl="0" algn="ctr">
              <a:lnSpc>
                <a:spcPct val="132800"/>
              </a:lnSpc>
            </a:pPr>
            <a:r>
              <a:rPr lang="en-US" sz="2014" b="0" i="0" u="none" strike="noStrike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Auth DB</a:t>
            </a:r>
            <a:r>
              <a:rPr lang="ko-KR" sz="2014" b="0" i="0" u="none" strike="noStrike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에서</a:t>
            </a:r>
          </a:p>
          <a:p>
            <a:pPr lvl="0" algn="ctr">
              <a:lnSpc>
                <a:spcPct val="132800"/>
              </a:lnSpc>
            </a:pPr>
            <a:r>
              <a:rPr lang="ko-KR" sz="2014" b="0" i="0" u="none" strike="noStrike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회원</a:t>
            </a:r>
            <a:r>
              <a:rPr lang="en-US" sz="2014" b="0" i="0" u="none" strike="noStrike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 </a:t>
            </a:r>
            <a:r>
              <a:rPr lang="ko-KR" sz="2014" b="0" i="0" u="none" strike="noStrike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데이터</a:t>
            </a:r>
            <a:r>
              <a:rPr lang="en-US" sz="2014" b="0" i="0" u="none" strike="noStrike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014" b="0" i="0" u="none" strike="noStrike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조회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92400" y="6235700"/>
            <a:ext cx="3530600" cy="14986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014" b="0" i="0" u="none" strike="noStrike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From </a:t>
            </a:r>
            <a:r>
              <a:rPr lang="ko-KR" sz="2014" b="0" i="0" u="none" strike="noStrike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프론트엔드</a:t>
            </a:r>
            <a:r>
              <a:rPr lang="en-US" sz="2014" b="0" i="0" u="none" strike="noStrike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(Client)</a:t>
            </a:r>
          </a:p>
          <a:p>
            <a:pPr lvl="0" algn="ctr">
              <a:lnSpc>
                <a:spcPct val="132800"/>
              </a:lnSpc>
            </a:pPr>
            <a:r>
              <a:rPr lang="en-US" sz="2014" b="0" i="0" u="none" strike="noStrike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To </a:t>
            </a:r>
            <a:r>
              <a:rPr lang="ko-KR" sz="2014" b="0" i="0" u="none" strike="noStrike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백엔드</a:t>
            </a:r>
            <a:r>
              <a:rPr lang="en-US" sz="2014" b="0" i="0" u="none" strike="noStrike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(Orchestrator)</a:t>
            </a:r>
          </a:p>
          <a:p>
            <a:pPr lvl="0" algn="ctr">
              <a:lnSpc>
                <a:spcPct val="132800"/>
              </a:lnSpc>
            </a:pPr>
            <a:r>
              <a:rPr lang="en-US" sz="2014" b="0" i="0" u="none" strike="noStrike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'</a:t>
            </a:r>
            <a:r>
              <a:rPr lang="ko-KR" sz="2014" b="0" i="0" u="none" strike="noStrike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나</a:t>
            </a:r>
            <a:r>
              <a:rPr lang="en-US" sz="2014" b="0" i="0" u="none" strike="noStrike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014" b="0" i="0" u="none" strike="noStrike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로그인한</a:t>
            </a:r>
            <a:r>
              <a:rPr lang="en-US" sz="2014" b="0" i="0" u="none" strike="noStrike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014" b="0" i="0" u="none" strike="noStrike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유저야</a:t>
            </a:r>
            <a:r>
              <a:rPr lang="en-US" sz="2014" b="0" i="0" u="none" strike="noStrike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!'</a:t>
            </a:r>
          </a:p>
          <a:p>
            <a:pPr lvl="0" algn="ctr">
              <a:lnSpc>
                <a:spcPct val="132800"/>
              </a:lnSpc>
            </a:pPr>
            <a:r>
              <a:rPr lang="en-US" sz="2014" b="0" i="0" u="none" strike="noStrike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 </a:t>
            </a:r>
            <a:r>
              <a:rPr lang="ko-KR" sz="2014" b="0" i="0" u="none" strike="noStrike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증명서</a:t>
            </a:r>
            <a:r>
              <a:rPr lang="en-US" sz="2014" b="0" i="0" u="none" strike="noStrike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(JWT </a:t>
            </a:r>
            <a:r>
              <a:rPr lang="ko-KR" sz="2014" b="0" i="0" u="none" strike="noStrike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토큰</a:t>
            </a:r>
            <a:r>
              <a:rPr lang="en-US" sz="2014" b="0" i="0" u="none" strike="noStrike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) </a:t>
            </a:r>
            <a:r>
              <a:rPr lang="ko-KR" sz="2014" b="0" i="0" u="none" strike="noStrike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전달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32500" y="6235700"/>
            <a:ext cx="3429000" cy="2311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ko-KR" sz="2014" b="0" i="0" u="none" strike="noStrike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요청</a:t>
            </a:r>
            <a:r>
              <a:rPr lang="en-US" sz="2014" b="0" i="0" u="none" strike="noStrike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014" b="0" i="0" u="none" strike="noStrike">
                <a:solidFill>
                  <a:srgbClr val="202020">
                    <a:alpha val="80000"/>
                  </a:srgbClr>
                </a:solidFill>
                <a:ea typeface="S-Core Dream 3 Light"/>
              </a:rPr>
              <a:t>검증</a:t>
            </a:r>
            <a:r>
              <a:rPr lang="en-US" sz="2014" b="0" i="0" u="none" strike="noStrike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(</a:t>
            </a:r>
            <a:r>
              <a:rPr lang="ko-KR" sz="2014" b="0" i="0" u="none" strike="noStrike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채점</a:t>
            </a:r>
            <a:r>
              <a:rPr lang="en-US" sz="2014" b="0" i="0" u="none" strike="noStrike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, DB </a:t>
            </a:r>
            <a:r>
              <a:rPr lang="ko-KR" sz="2014" b="0" i="0" u="none" strike="noStrike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조회</a:t>
            </a:r>
            <a:r>
              <a:rPr lang="en-US" sz="2014" b="0" i="0" u="none" strike="noStrike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014" b="0" i="0" u="none" strike="noStrike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등</a:t>
            </a:r>
            <a:r>
              <a:rPr lang="en-US" sz="2014" b="0" i="0" u="none" strike="noStrike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)</a:t>
            </a:r>
          </a:p>
          <a:p>
            <a:pPr lvl="0" algn="ctr">
              <a:lnSpc>
                <a:spcPct val="132800"/>
              </a:lnSpc>
            </a:pPr>
            <a:endParaRPr lang="en-US" sz="2014" b="0" i="0" u="none" strike="noStrike">
              <a:solidFill>
                <a:srgbClr val="202020">
                  <a:alpha val="80000"/>
                </a:srgbClr>
              </a:solidFill>
              <a:latin typeface="S-Core Dream 3 Light"/>
            </a:endParaRPr>
          </a:p>
          <a:p>
            <a:pPr lvl="0" algn="ctr">
              <a:lnSpc>
                <a:spcPct val="132800"/>
              </a:lnSpc>
            </a:pPr>
            <a:r>
              <a:rPr lang="en-US" sz="2014" b="0" i="0" u="none" strike="noStrike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  </a:t>
            </a:r>
            <a:r>
              <a:rPr lang="ko-KR" sz="2014" b="0" i="0" u="none" strike="noStrike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비동기</a:t>
            </a:r>
            <a:r>
              <a:rPr lang="en-US" sz="2014" b="0" i="0" u="none" strike="noStrike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014" b="0" i="0" u="none" strike="noStrike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메세지로</a:t>
            </a:r>
          </a:p>
          <a:p>
            <a:pPr lvl="0" algn="ctr">
              <a:lnSpc>
                <a:spcPct val="132800"/>
              </a:lnSpc>
            </a:pPr>
            <a:r>
              <a:rPr lang="en-US" sz="2014" b="0" i="0" u="none" strike="noStrike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RabitMQ</a:t>
            </a:r>
            <a:r>
              <a:rPr lang="ko-KR" sz="2014" b="0" i="0" u="none" strike="noStrike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에</a:t>
            </a:r>
            <a:r>
              <a:rPr lang="en-US" sz="2014" b="0" i="0" u="none" strike="noStrike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014" b="0" i="0" u="none" strike="noStrike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전달</a:t>
            </a:r>
          </a:p>
          <a:p>
            <a:pPr lvl="0" algn="ctr">
              <a:lnSpc>
                <a:spcPct val="132800"/>
              </a:lnSpc>
            </a:pPr>
            <a:endParaRPr lang="ko-KR" sz="2014" b="0" i="0" u="none" strike="noStrike">
              <a:solidFill>
                <a:srgbClr val="202020">
                  <a:alpha val="80000"/>
                </a:srgbClr>
              </a:solidFill>
              <a:ea typeface="S-Core Dream 3 Light"/>
            </a:endParaRPr>
          </a:p>
          <a:p>
            <a:pPr lvl="0" algn="ctr">
              <a:lnSpc>
                <a:spcPct val="132800"/>
              </a:lnSpc>
            </a:pPr>
            <a:r>
              <a:rPr lang="ko-KR" sz="2014" b="0" i="0" u="none" strike="noStrike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트래픽</a:t>
            </a:r>
            <a:r>
              <a:rPr lang="en-US" sz="2014" b="0" i="0" u="none" strike="noStrike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014" b="0" i="0" u="none" strike="noStrike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몰려도</a:t>
            </a:r>
            <a:r>
              <a:rPr lang="en-US" sz="2014" b="0" i="0" u="none" strike="noStrike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014" b="0" i="0" u="none" strike="noStrike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서버</a:t>
            </a:r>
            <a:r>
              <a:rPr lang="en-US" sz="2014" b="0" i="0" u="none" strike="noStrike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014" b="0" i="0" u="none" strike="noStrike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안멈춤</a:t>
            </a:r>
            <a:br>
              <a:rPr lang="ko-KR" sz="2014" b="0" i="0" u="none" strike="noStrike">
                <a:solidFill>
                  <a:srgbClr val="202020">
                    <a:alpha val="80000"/>
                  </a:srgbClr>
                </a:solidFill>
                <a:ea typeface="S-Core Dream 3 Light"/>
              </a:rPr>
            </a:br>
            <a:endParaRPr lang="ko-KR" sz="2014" b="0" i="0" u="none" strike="noStrike">
              <a:solidFill>
                <a:srgbClr val="202020">
                  <a:alpha val="80000"/>
                </a:srgbClr>
              </a:solidFill>
              <a:ea typeface="S-Core Dream 3 Light"/>
            </a:endParaRPr>
          </a:p>
        </p:txBody>
      </p:sp>
      <p:sp>
        <p:nvSpPr>
          <p:cNvPr id="11" name="TextBox 11"/>
          <p:cNvSpPr txBox="1"/>
          <p:nvPr/>
        </p:nvSpPr>
        <p:spPr>
          <a:xfrm rot="5400000">
            <a:off x="1447800" y="6527800"/>
            <a:ext cx="342900" cy="558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3113" b="0" i="0" u="none" strike="noStrike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&gt;</a:t>
            </a:r>
          </a:p>
        </p:txBody>
      </p:sp>
      <p:sp>
        <p:nvSpPr>
          <p:cNvPr id="12" name="TextBox 12"/>
          <p:cNvSpPr txBox="1"/>
          <p:nvPr/>
        </p:nvSpPr>
        <p:spPr>
          <a:xfrm rot="5400000">
            <a:off x="1460500" y="7391400"/>
            <a:ext cx="342900" cy="558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3113" b="0" i="0" u="none" strike="noStrike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&gt;</a:t>
            </a:r>
          </a:p>
        </p:txBody>
      </p:sp>
      <p:sp>
        <p:nvSpPr>
          <p:cNvPr id="13" name="TextBox 13"/>
          <p:cNvSpPr txBox="1"/>
          <p:nvPr/>
        </p:nvSpPr>
        <p:spPr>
          <a:xfrm rot="5400000">
            <a:off x="7658100" y="6553200"/>
            <a:ext cx="342900" cy="558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3113" b="0" i="0" u="none" strike="noStrike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&gt;</a:t>
            </a:r>
          </a:p>
        </p:txBody>
      </p:sp>
      <p:sp>
        <p:nvSpPr>
          <p:cNvPr id="14" name="TextBox 14"/>
          <p:cNvSpPr txBox="1"/>
          <p:nvPr/>
        </p:nvSpPr>
        <p:spPr>
          <a:xfrm rot="5400000">
            <a:off x="7658100" y="7759700"/>
            <a:ext cx="342900" cy="558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3113" b="0" i="0" u="none" strike="noStrike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&gt;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" y="5245100"/>
            <a:ext cx="1803400" cy="4699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927100" y="5359400"/>
            <a:ext cx="1231900" cy="254000"/>
          </a:xfrm>
          <a:prstGeom prst="rect">
            <a:avLst/>
          </a:prstGeom>
        </p:spPr>
        <p:txBody>
          <a:bodyPr lIns="0" tIns="25922" rIns="0" bIns="25922" rtlCol="0" anchor="ctr"/>
          <a:lstStyle/>
          <a:p>
            <a:pPr lvl="0" algn="ctr">
              <a:lnSpc>
                <a:spcPct val="99600"/>
              </a:lnSpc>
            </a:pPr>
            <a:r>
              <a:rPr lang="ko-KR" sz="1433" b="0" i="0" u="none" strike="noStrike" spc="-14">
                <a:solidFill>
                  <a:srgbClr val="FFFFFF"/>
                </a:solidFill>
                <a:ea typeface="S-Core Dream 5 Medium"/>
              </a:rPr>
              <a:t>인증</a:t>
            </a:r>
            <a:r>
              <a:rPr lang="en-US" sz="1433" b="0" i="0" u="none" strike="noStrike" spc="-14">
                <a:solidFill>
                  <a:srgbClr val="FFFFFF"/>
                </a:solidFill>
                <a:latin typeface="S-Core Dream 5 Medium"/>
              </a:rPr>
              <a:t> </a:t>
            </a:r>
            <a:r>
              <a:rPr lang="ko-KR" sz="1433" b="0" i="0" u="none" strike="noStrike" spc="-14">
                <a:solidFill>
                  <a:srgbClr val="FFFFFF"/>
                </a:solidFill>
                <a:ea typeface="S-Core Dream 5 Medium"/>
              </a:rPr>
              <a:t>시스템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4100" y="5232400"/>
            <a:ext cx="1803400" cy="469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4165600" y="5803900"/>
            <a:ext cx="698500" cy="2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5000" y="5232400"/>
            <a:ext cx="1803400" cy="4699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3860800" y="5334000"/>
            <a:ext cx="1270000" cy="254000"/>
          </a:xfrm>
          <a:prstGeom prst="rect">
            <a:avLst/>
          </a:prstGeom>
        </p:spPr>
        <p:txBody>
          <a:bodyPr lIns="0" tIns="25922" rIns="0" bIns="25922" rtlCol="0" anchor="ctr"/>
          <a:lstStyle/>
          <a:p>
            <a:pPr lvl="0" algn="ctr">
              <a:lnSpc>
                <a:spcPct val="99600"/>
              </a:lnSpc>
            </a:pPr>
            <a:r>
              <a:rPr lang="en-US" sz="1433" b="0" i="0" u="none" strike="noStrike" spc="-14">
                <a:solidFill>
                  <a:srgbClr val="FFFFFF"/>
                </a:solidFill>
                <a:latin typeface="S-Core Dream 5 Medium"/>
              </a:rPr>
              <a:t>API </a:t>
            </a:r>
            <a:r>
              <a:rPr lang="ko-KR" sz="1433" b="0" i="0" u="none" strike="noStrike" spc="-14">
                <a:solidFill>
                  <a:srgbClr val="FFFFFF"/>
                </a:solidFill>
                <a:ea typeface="S-Core Dream 5 Medium"/>
              </a:rPr>
              <a:t>요청</a:t>
            </a:r>
            <a:r>
              <a:rPr lang="en-US" sz="1433" b="0" i="0" u="none" strike="noStrike" spc="-14">
                <a:solidFill>
                  <a:srgbClr val="FFFFFF"/>
                </a:solidFill>
                <a:latin typeface="S-Core Dream 5 Medium"/>
              </a:rPr>
              <a:t> </a:t>
            </a:r>
            <a:r>
              <a:rPr lang="ko-KR" sz="1433" b="0" i="0" u="none" strike="noStrike" spc="-14">
                <a:solidFill>
                  <a:srgbClr val="FFFFFF"/>
                </a:solidFill>
                <a:ea typeface="S-Core Dream 5 Medium"/>
              </a:rPr>
              <a:t>처리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531100" y="5816600"/>
            <a:ext cx="698500" cy="254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7150100" y="5359400"/>
            <a:ext cx="1435100" cy="254000"/>
          </a:xfrm>
          <a:prstGeom prst="rect">
            <a:avLst/>
          </a:prstGeom>
        </p:spPr>
        <p:txBody>
          <a:bodyPr lIns="0" tIns="25922" rIns="0" bIns="25922" rtlCol="0" anchor="ctr"/>
          <a:lstStyle/>
          <a:p>
            <a:pPr lvl="0" algn="ctr">
              <a:lnSpc>
                <a:spcPct val="99600"/>
              </a:lnSpc>
            </a:pPr>
            <a:r>
              <a:rPr lang="en" sz="1433" b="0" i="0" u="none" strike="noStrike" spc="-14">
                <a:solidFill>
                  <a:srgbClr val="FFFFFF"/>
                </a:solidFill>
                <a:ea typeface="S-Core Dream 5 Medium"/>
              </a:rPr>
              <a:t>오케스트레이터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72700" y="5219700"/>
            <a:ext cx="546100" cy="5461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879600" y="12725400"/>
            <a:ext cx="20637500" cy="558800"/>
          </a:xfrm>
          <a:prstGeom prst="rect">
            <a:avLst/>
          </a:prstGeom>
        </p:spPr>
        <p:txBody>
          <a:bodyPr lIns="0" tIns="50375" rIns="0" bIns="50375" rtlCol="0" anchor="ctr"/>
          <a:lstStyle/>
          <a:p>
            <a:pPr lvl="0" algn="ctr">
              <a:lnSpc>
                <a:spcPct val="87149"/>
              </a:lnSpc>
            </a:pPr>
            <a:r>
              <a:rPr lang="en" sz="2266" b="0" i="0" u="none" strike="noStrike" spc="1405">
                <a:solidFill>
                  <a:srgbClr val="FFFFFF"/>
                </a:solidFill>
                <a:latin typeface="S-Core Dream 5 Medium"/>
              </a:rPr>
              <a:t>CodeBrainer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3022600"/>
            <a:ext cx="21069300" cy="864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5600" y="12192000"/>
            <a:ext cx="25095200" cy="266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96900" y="38100"/>
            <a:ext cx="13398500" cy="2476500"/>
          </a:xfrm>
          <a:prstGeom prst="rect">
            <a:avLst/>
          </a:prstGeom>
        </p:spPr>
        <p:txBody>
          <a:bodyPr lIns="0" tIns="207433" rIns="0" bIns="207433" rtlCol="0" anchor="ctr"/>
          <a:lstStyle/>
          <a:p>
            <a:pPr lvl="0" algn="l">
              <a:lnSpc>
                <a:spcPct val="87149"/>
              </a:lnSpc>
            </a:pPr>
            <a:r>
              <a:rPr lang="ko-KR" sz="9333" b="0" i="0" u="none" strike="noStrike" spc="-93">
                <a:solidFill>
                  <a:srgbClr val="202020"/>
                </a:solidFill>
                <a:ea typeface="S-Core Dream 6 Bold"/>
              </a:rPr>
              <a:t>최종</a:t>
            </a:r>
            <a:r>
              <a:rPr lang="en-US" sz="9333" b="0" i="0" u="none" strike="noStrike" spc="-93">
                <a:solidFill>
                  <a:srgbClr val="202020"/>
                </a:solidFill>
                <a:latin typeface="S-Core Dream 6 Bold"/>
              </a:rPr>
              <a:t> </a:t>
            </a:r>
            <a:r>
              <a:rPr lang="ko-KR" sz="9333" b="0" i="0" u="none" strike="noStrike" spc="-93">
                <a:solidFill>
                  <a:srgbClr val="202020"/>
                </a:solidFill>
                <a:ea typeface="S-Core Dream 6 Bold"/>
              </a:rPr>
              <a:t>아키텍처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96900" y="2184400"/>
            <a:ext cx="11709400" cy="4445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41100"/>
              </a:lnSpc>
            </a:pP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사용자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입장에서의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워크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플로우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79600" y="12725400"/>
            <a:ext cx="20637500" cy="558800"/>
          </a:xfrm>
          <a:prstGeom prst="rect">
            <a:avLst/>
          </a:prstGeom>
        </p:spPr>
        <p:txBody>
          <a:bodyPr lIns="0" tIns="50375" rIns="0" bIns="50375" rtlCol="0" anchor="ctr"/>
          <a:lstStyle/>
          <a:p>
            <a:pPr lvl="0" algn="ctr">
              <a:lnSpc>
                <a:spcPct val="87149"/>
              </a:lnSpc>
            </a:pPr>
            <a:r>
              <a:rPr lang="en" sz="2266" b="0" i="0" u="none" strike="noStrike" spc="1405">
                <a:solidFill>
                  <a:srgbClr val="FFFFFF"/>
                </a:solidFill>
                <a:latin typeface="S-Core Dream 5 Medium"/>
              </a:rPr>
              <a:t>CodeBrainer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6574" y="4499941"/>
            <a:ext cx="6946900" cy="4965700"/>
          </a:xfrm>
          <a:prstGeom prst="rect">
            <a:avLst/>
          </a:prstGeom>
        </p:spPr>
        <p:txBody>
          <a:bodyPr rtlCol="0" anchor="t"/>
          <a:lstStyle/>
          <a:p>
            <a:pPr marL="342900" lvl="0" indent="-342900" algn="l">
              <a:lnSpc>
                <a:spcPct val="132800"/>
              </a:lnSpc>
              <a:buFontTx/>
              <a:buChar char="-"/>
            </a:pPr>
            <a:r>
              <a:rPr lang="ko-KR" sz="2400" b="0" i="0" u="none" strike="noStrike" spc="-27" dirty="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사용자</a:t>
            </a:r>
            <a:r>
              <a:rPr lang="en-US" sz="2400" b="0" i="0" u="none" strike="noStrike" spc="-27" dirty="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400" b="0" i="0" u="none" strike="noStrike" spc="-27" dirty="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로그인부터</a:t>
            </a:r>
            <a:r>
              <a:rPr lang="en-US" sz="2400" b="0" i="0" u="none" strike="noStrike" spc="-27" dirty="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400" b="0" i="0" u="none" strike="noStrike" spc="-27" dirty="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문제</a:t>
            </a:r>
            <a:r>
              <a:rPr lang="en-US" sz="2400" b="0" i="0" u="none" strike="noStrike" spc="-27" dirty="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400" b="0" i="0" u="none" strike="noStrike" spc="-27" dirty="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선택</a:t>
            </a:r>
            <a:r>
              <a:rPr lang="en-US" sz="2400" b="0" i="0" u="none" strike="noStrike" spc="-27" dirty="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, </a:t>
            </a:r>
            <a:r>
              <a:rPr lang="ko-KR" sz="2400" b="0" i="0" u="none" strike="noStrike" spc="-27" dirty="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힌트</a:t>
            </a:r>
            <a:r>
              <a:rPr lang="en-US" sz="2400" b="0" i="0" u="none" strike="noStrike" spc="-27" dirty="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400" b="0" i="0" u="none" strike="noStrike" spc="-27" dirty="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활용</a:t>
            </a:r>
            <a:r>
              <a:rPr lang="en-US" sz="2400" b="0" i="0" u="none" strike="noStrike" spc="-27" dirty="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, </a:t>
            </a:r>
          </a:p>
          <a:p>
            <a:pPr lvl="0" algn="l">
              <a:lnSpc>
                <a:spcPct val="132800"/>
              </a:lnSpc>
            </a:pPr>
            <a:r>
              <a:rPr lang="en-US" altLang="ko-KR" sz="2400" spc="-27" dirty="0">
                <a:solidFill>
                  <a:srgbClr val="202020">
                    <a:alpha val="80000"/>
                  </a:srgbClr>
                </a:solidFill>
                <a:latin typeface="S-Core Dream 3 Light"/>
                <a:ea typeface="S-Core Dream 3 Light"/>
              </a:rPr>
              <a:t>     </a:t>
            </a:r>
            <a:r>
              <a:rPr lang="ko-KR" sz="2400" b="0" i="0" u="none" strike="noStrike" spc="-27" dirty="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코드</a:t>
            </a:r>
            <a:r>
              <a:rPr lang="en-US" sz="2400" b="0" i="0" u="none" strike="noStrike" spc="-27" dirty="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400" b="0" i="0" u="none" strike="noStrike" spc="-27" dirty="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제출까지의</a:t>
            </a:r>
            <a:r>
              <a:rPr lang="en-US" sz="2400" b="0" i="0" u="none" strike="noStrike" spc="-27" dirty="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400" b="0" i="0" u="none" strike="noStrike" spc="-27" dirty="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전체</a:t>
            </a:r>
            <a:r>
              <a:rPr lang="en-US" sz="2400" b="0" i="0" u="none" strike="noStrike" spc="-27" dirty="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400" b="0" i="0" u="none" strike="noStrike" spc="-27" dirty="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흐름</a:t>
            </a:r>
          </a:p>
          <a:p>
            <a:pPr lvl="0" algn="l">
              <a:lnSpc>
                <a:spcPct val="132800"/>
              </a:lnSpc>
            </a:pPr>
            <a:endParaRPr lang="ko-KR" sz="2400" b="0" i="0" u="none" strike="noStrike" spc="-27" dirty="0">
              <a:solidFill>
                <a:srgbClr val="202020">
                  <a:alpha val="80000"/>
                </a:srgbClr>
              </a:solidFill>
              <a:ea typeface="S-Core Dream 3 Light"/>
            </a:endParaRPr>
          </a:p>
          <a:p>
            <a:pPr lvl="0" algn="l">
              <a:lnSpc>
                <a:spcPct val="132800"/>
              </a:lnSpc>
            </a:pPr>
            <a:r>
              <a:rPr lang="en-US" sz="2400" b="0" i="0" u="none" strike="noStrike" spc="-27" dirty="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- </a:t>
            </a:r>
            <a:r>
              <a:rPr lang="ko-KR" sz="2400" b="0" i="0" u="none" strike="noStrike" spc="-27" dirty="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단계별</a:t>
            </a:r>
            <a:r>
              <a:rPr lang="en-US" sz="2400" b="0" i="0" u="none" strike="noStrike" spc="-27" dirty="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400" b="0" i="0" u="none" strike="noStrike" spc="-27" dirty="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힌트</a:t>
            </a:r>
            <a:r>
              <a:rPr lang="en-US" sz="2400" b="0" i="0" u="none" strike="noStrike" spc="-27" dirty="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400" b="0" i="0" u="none" strike="noStrike" spc="-27" dirty="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기능의</a:t>
            </a:r>
            <a:r>
              <a:rPr lang="en-US" sz="2400" b="0" i="0" u="none" strike="noStrike" spc="-27" dirty="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400" b="0" i="0" u="none" strike="noStrike" spc="-27" dirty="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실제</a:t>
            </a:r>
            <a:r>
              <a:rPr lang="en-US" sz="2400" b="0" i="0" u="none" strike="noStrike" spc="-27" dirty="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400" b="0" i="0" u="none" strike="noStrike" spc="-27" dirty="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작동</a:t>
            </a:r>
            <a:r>
              <a:rPr lang="en-US" sz="2400" b="0" i="0" u="none" strike="noStrike" spc="-27" dirty="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400" b="0" i="0" u="none" strike="noStrike" spc="-27" dirty="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방식과</a:t>
            </a:r>
            <a:r>
              <a:rPr lang="en-US" sz="2400" b="0" i="0" u="none" strike="noStrike" spc="-27" dirty="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400" b="0" i="0" u="none" strike="noStrike" spc="-27" dirty="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사용자</a:t>
            </a:r>
            <a:r>
              <a:rPr lang="en-US" sz="2400" b="0" i="0" u="none" strike="noStrike" spc="-27" dirty="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400" b="0" i="0" u="none" strike="noStrike" spc="-27" dirty="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경험</a:t>
            </a:r>
          </a:p>
          <a:p>
            <a:pPr lvl="0" algn="l">
              <a:lnSpc>
                <a:spcPct val="132800"/>
              </a:lnSpc>
            </a:pPr>
            <a:endParaRPr lang="ko-KR" sz="2400" b="0" i="0" u="none" strike="noStrike" spc="-27" dirty="0">
              <a:solidFill>
                <a:srgbClr val="202020">
                  <a:alpha val="80000"/>
                </a:srgbClr>
              </a:solidFill>
              <a:ea typeface="S-Core Dream 3 Light"/>
            </a:endParaRPr>
          </a:p>
          <a:p>
            <a:pPr marL="342900" lvl="0" indent="-342900" algn="l">
              <a:lnSpc>
                <a:spcPct val="132800"/>
              </a:lnSpc>
              <a:buFontTx/>
              <a:buChar char="-"/>
            </a:pPr>
            <a:r>
              <a:rPr lang="en-US" sz="2400" b="0" i="0" u="none" strike="noStrike" spc="-27" dirty="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AI </a:t>
            </a:r>
            <a:r>
              <a:rPr lang="ko-KR" sz="2400" b="0" i="0" u="none" strike="noStrike" spc="-27" dirty="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피드백</a:t>
            </a:r>
            <a:r>
              <a:rPr lang="en-US" sz="2400" b="0" i="0" u="none" strike="noStrike" spc="-27" dirty="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400" b="0" i="0" u="none" strike="noStrike" spc="-27" dirty="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시스템이</a:t>
            </a:r>
            <a:r>
              <a:rPr lang="en-US" sz="2400" b="0" i="0" u="none" strike="noStrike" spc="-27" dirty="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400" b="0" i="0" u="none" strike="noStrike" spc="-27" dirty="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제공하는</a:t>
            </a:r>
            <a:r>
              <a:rPr lang="en-US" sz="2400" b="0" i="0" u="none" strike="noStrike" spc="-27" dirty="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</a:p>
          <a:p>
            <a:pPr lvl="0" algn="l">
              <a:lnSpc>
                <a:spcPct val="132800"/>
              </a:lnSpc>
            </a:pPr>
            <a:r>
              <a:rPr lang="en-US" altLang="ko-KR" sz="2400" spc="-27" dirty="0">
                <a:solidFill>
                  <a:srgbClr val="202020">
                    <a:alpha val="80000"/>
                  </a:srgbClr>
                </a:solidFill>
                <a:latin typeface="S-Core Dream 3 Light"/>
                <a:ea typeface="S-Core Dream 3 Light"/>
              </a:rPr>
              <a:t>     </a:t>
            </a:r>
            <a:r>
              <a:rPr lang="ko-KR" sz="2400" b="0" i="0" u="none" strike="noStrike" spc="-27" dirty="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코드</a:t>
            </a:r>
            <a:r>
              <a:rPr lang="en-US" sz="2400" b="0" i="0" u="none" strike="noStrike" spc="-27" dirty="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400" b="0" i="0" u="none" strike="noStrike" spc="-27" dirty="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분석</a:t>
            </a:r>
            <a:r>
              <a:rPr lang="en-US" sz="2400" b="0" i="0" u="none" strike="noStrike" spc="-27" dirty="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400" b="0" i="0" u="none" strike="noStrike" spc="-27" dirty="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및</a:t>
            </a:r>
            <a:r>
              <a:rPr lang="en-US" sz="2400" b="0" i="0" u="none" strike="noStrike" spc="-27" dirty="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400" b="0" i="0" u="none" strike="noStrike" spc="-27" dirty="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개선점</a:t>
            </a:r>
            <a:r>
              <a:rPr lang="en-US" sz="2400" b="0" i="0" u="none" strike="noStrike" spc="-27" dirty="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400" b="0" i="0" u="none" strike="noStrike" spc="-27" dirty="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제안</a:t>
            </a:r>
            <a:r>
              <a:rPr lang="en-US" sz="2400" b="0" i="0" u="none" strike="noStrike" spc="-27" dirty="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400" b="0" i="0" u="none" strike="noStrike" spc="-27" dirty="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과정</a:t>
            </a:r>
          </a:p>
          <a:p>
            <a:pPr lvl="0" algn="l">
              <a:lnSpc>
                <a:spcPct val="132800"/>
              </a:lnSpc>
            </a:pPr>
            <a:endParaRPr lang="ko-KR" sz="2400" b="0" i="0" u="none" strike="noStrike" spc="-27" dirty="0">
              <a:solidFill>
                <a:srgbClr val="202020">
                  <a:alpha val="80000"/>
                </a:srgbClr>
              </a:solidFill>
              <a:ea typeface="S-Core Dream 3 Light"/>
            </a:endParaRPr>
          </a:p>
          <a:p>
            <a:pPr marL="342900" lvl="0" indent="-342900" algn="l">
              <a:lnSpc>
                <a:spcPct val="132800"/>
              </a:lnSpc>
              <a:buFontTx/>
              <a:buChar char="-"/>
            </a:pPr>
            <a:r>
              <a:rPr lang="ko-KR" sz="2400" b="0" i="0" u="none" strike="noStrike" spc="-27" dirty="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학습</a:t>
            </a:r>
            <a:r>
              <a:rPr lang="en-US" sz="2400" b="0" i="0" u="none" strike="noStrike" spc="-27" dirty="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400" b="0" i="0" u="none" strike="noStrike" spc="-27" dirty="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현황</a:t>
            </a:r>
            <a:r>
              <a:rPr lang="en-US" sz="2400" b="0" i="0" u="none" strike="noStrike" spc="-27" dirty="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400" b="0" i="0" u="none" strike="noStrike" spc="-27" dirty="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대시보드를</a:t>
            </a:r>
            <a:r>
              <a:rPr lang="en-US" sz="2400" b="0" i="0" u="none" strike="noStrike" spc="-27" dirty="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400" b="0" i="0" u="none" strike="noStrike" spc="-27" dirty="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통한</a:t>
            </a:r>
            <a:r>
              <a:rPr lang="en-US" sz="2400" b="0" i="0" u="none" strike="noStrike" spc="-27" dirty="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</a:p>
          <a:p>
            <a:pPr lvl="0" algn="l">
              <a:lnSpc>
                <a:spcPct val="132800"/>
              </a:lnSpc>
            </a:pPr>
            <a:r>
              <a:rPr lang="en-US" altLang="ko-KR" sz="2400" spc="-27" dirty="0">
                <a:solidFill>
                  <a:srgbClr val="202020">
                    <a:alpha val="80000"/>
                  </a:srgbClr>
                </a:solidFill>
                <a:latin typeface="S-Core Dream 3 Light"/>
                <a:ea typeface="S-Core Dream 3 Light"/>
              </a:rPr>
              <a:t>     </a:t>
            </a:r>
            <a:r>
              <a:rPr lang="ko-KR" sz="2400" b="0" i="0" u="none" strike="noStrike" spc="-27" dirty="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개인</a:t>
            </a:r>
            <a:r>
              <a:rPr lang="en-US" sz="2400" b="0" i="0" u="none" strike="noStrike" spc="-27" dirty="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400" b="0" i="0" u="none" strike="noStrike" spc="-27" dirty="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맞춤형</a:t>
            </a:r>
            <a:r>
              <a:rPr lang="en-US" sz="2400" b="0" i="0" u="none" strike="noStrike" spc="-27" dirty="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400" b="0" i="0" u="none" strike="noStrike" spc="-27" dirty="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학습</a:t>
            </a:r>
            <a:r>
              <a:rPr lang="en-US" sz="2400" b="0" i="0" u="none" strike="noStrike" spc="-27" dirty="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400" b="0" i="0" u="none" strike="noStrike" spc="-27" dirty="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관리</a:t>
            </a:r>
            <a:r>
              <a:rPr lang="en-US" sz="2400" b="0" i="0" u="none" strike="noStrike" spc="-27" dirty="0">
                <a:solidFill>
                  <a:srgbClr val="202020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400" b="0" i="0" u="none" strike="noStrike" spc="-27" dirty="0">
                <a:solidFill>
                  <a:srgbClr val="202020">
                    <a:alpha val="80000"/>
                  </a:srgbClr>
                </a:solidFill>
                <a:ea typeface="S-Core Dream 3 Light"/>
              </a:rPr>
              <a:t>기능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55600" y="12192000"/>
            <a:ext cx="25095200" cy="266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96900" y="114300"/>
            <a:ext cx="13398500" cy="2311400"/>
          </a:xfrm>
          <a:prstGeom prst="rect">
            <a:avLst/>
          </a:prstGeom>
        </p:spPr>
        <p:txBody>
          <a:bodyPr lIns="0" tIns="207433" rIns="0" bIns="207433" rtlCol="0" anchor="ctr"/>
          <a:lstStyle/>
          <a:p>
            <a:pPr lvl="0" algn="l">
              <a:lnSpc>
                <a:spcPct val="87149"/>
              </a:lnSpc>
            </a:pPr>
            <a:r>
              <a:rPr lang="ko-KR" sz="9333" b="0" i="0" u="none" strike="noStrike" spc="-93">
                <a:solidFill>
                  <a:srgbClr val="202020"/>
                </a:solidFill>
                <a:ea typeface="S-Core Dream 6 Bold"/>
              </a:rPr>
              <a:t>프로젝트</a:t>
            </a:r>
            <a:r>
              <a:rPr lang="en-US" sz="9333" b="0" i="0" u="none" strike="noStrike" spc="-93">
                <a:solidFill>
                  <a:srgbClr val="202020"/>
                </a:solidFill>
                <a:latin typeface="S-Core Dream 6 Bold"/>
              </a:rPr>
              <a:t> </a:t>
            </a:r>
            <a:r>
              <a:rPr lang="ko-KR" sz="9333" b="0" i="0" u="none" strike="noStrike" spc="-93">
                <a:solidFill>
                  <a:srgbClr val="202020"/>
                </a:solidFill>
                <a:ea typeface="S-Core Dream 6 Bold"/>
              </a:rPr>
              <a:t>구현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96900" y="2184400"/>
            <a:ext cx="11709400" cy="4445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41100"/>
              </a:lnSpc>
            </a:pP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시연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영상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79600" y="12725400"/>
            <a:ext cx="20637500" cy="558800"/>
          </a:xfrm>
          <a:prstGeom prst="rect">
            <a:avLst/>
          </a:prstGeom>
        </p:spPr>
        <p:txBody>
          <a:bodyPr lIns="0" tIns="50375" rIns="0" bIns="50375" rtlCol="0" anchor="ctr"/>
          <a:lstStyle/>
          <a:p>
            <a:pPr lvl="0" algn="ctr">
              <a:lnSpc>
                <a:spcPct val="87149"/>
              </a:lnSpc>
            </a:pPr>
            <a:r>
              <a:rPr lang="en" sz="2266" b="0" i="0" u="none" strike="noStrike" spc="1405">
                <a:solidFill>
                  <a:srgbClr val="FFFFFF"/>
                </a:solidFill>
                <a:latin typeface="S-Core Dream 5 Medium"/>
              </a:rPr>
              <a:t>CodeBrainer</a:t>
            </a:r>
          </a:p>
        </p:txBody>
      </p:sp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43474" y="2091500"/>
            <a:ext cx="17037326" cy="97682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0" y="3225800"/>
            <a:ext cx="19443700" cy="816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5600" y="12192000"/>
            <a:ext cx="25095200" cy="266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96900" y="114300"/>
            <a:ext cx="13398500" cy="2311400"/>
          </a:xfrm>
          <a:prstGeom prst="rect">
            <a:avLst/>
          </a:prstGeom>
        </p:spPr>
        <p:txBody>
          <a:bodyPr lIns="0" tIns="207433" rIns="0" bIns="207433" rtlCol="0" anchor="ctr"/>
          <a:lstStyle/>
          <a:p>
            <a:pPr lvl="0" algn="l">
              <a:lnSpc>
                <a:spcPct val="87149"/>
              </a:lnSpc>
            </a:pPr>
            <a:r>
              <a:rPr lang="ko-KR" sz="9333" b="0" i="0" u="none" strike="noStrike" spc="-93">
                <a:solidFill>
                  <a:srgbClr val="202020"/>
                </a:solidFill>
                <a:ea typeface="S-Core Dream 6 Bold"/>
              </a:rPr>
              <a:t>프로젝트</a:t>
            </a:r>
            <a:r>
              <a:rPr lang="en-US" sz="9333" b="0" i="0" u="none" strike="noStrike" spc="-93">
                <a:solidFill>
                  <a:srgbClr val="202020"/>
                </a:solidFill>
                <a:latin typeface="S-Core Dream 6 Bold"/>
              </a:rPr>
              <a:t> </a:t>
            </a:r>
            <a:r>
              <a:rPr lang="ko-KR" sz="9333" b="0" i="0" u="none" strike="noStrike" spc="-93">
                <a:solidFill>
                  <a:srgbClr val="202020"/>
                </a:solidFill>
                <a:ea typeface="S-Core Dream 6 Bold"/>
              </a:rPr>
              <a:t>구현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96900" y="2184400"/>
            <a:ext cx="11709400" cy="4445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41100"/>
              </a:lnSpc>
            </a:pP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로그인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회원가입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 -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인증</a:t>
            </a:r>
            <a:r>
              <a:rPr lang="en-US" sz="3733" b="1" i="0" u="none" strike="noStrike" spc="-37">
                <a:solidFill>
                  <a:srgbClr val="202020"/>
                </a:solidFill>
                <a:latin typeface="S-Core Dream 3 Light"/>
              </a:rPr>
              <a:t> </a:t>
            </a:r>
            <a:r>
              <a:rPr lang="ko-KR" sz="3733" b="1" i="0" u="none" strike="noStrike" spc="-37">
                <a:solidFill>
                  <a:srgbClr val="202020"/>
                </a:solidFill>
                <a:ea typeface="S-Core Dream 3 Light"/>
              </a:rPr>
              <a:t>시스템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79600" y="12725400"/>
            <a:ext cx="20637500" cy="558800"/>
          </a:xfrm>
          <a:prstGeom prst="rect">
            <a:avLst/>
          </a:prstGeom>
        </p:spPr>
        <p:txBody>
          <a:bodyPr lIns="0" tIns="50375" rIns="0" bIns="50375" rtlCol="0" anchor="ctr"/>
          <a:lstStyle/>
          <a:p>
            <a:pPr lvl="0" algn="ctr">
              <a:lnSpc>
                <a:spcPct val="87149"/>
              </a:lnSpc>
            </a:pPr>
            <a:r>
              <a:rPr lang="en" sz="2266" b="0" i="0" u="none" strike="noStrike" spc="1405">
                <a:solidFill>
                  <a:srgbClr val="FFFFFF"/>
                </a:solidFill>
                <a:latin typeface="S-Core Dream 5 Medium"/>
              </a:rPr>
              <a:t>CodeBrainer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507200" y="11506200"/>
            <a:ext cx="2451100" cy="254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-US" sz="1432" b="0" i="0" u="none" strike="noStrike">
                <a:solidFill>
                  <a:srgbClr val="787878"/>
                </a:solidFill>
                <a:latin typeface="Pretendard Light"/>
              </a:rPr>
              <a:t>CodeBrainer </a:t>
            </a:r>
            <a:r>
              <a:rPr lang="ko-KR" sz="1432" b="0" i="0" u="none" strike="noStrike">
                <a:solidFill>
                  <a:srgbClr val="787878"/>
                </a:solidFill>
                <a:ea typeface="Pretendard Light"/>
              </a:rPr>
              <a:t>실제</a:t>
            </a:r>
            <a:r>
              <a:rPr lang="en-US" sz="1432" b="0" i="0" u="none" strike="noStrike">
                <a:solidFill>
                  <a:srgbClr val="787878"/>
                </a:solidFill>
                <a:latin typeface="Pretendard Light"/>
              </a:rPr>
              <a:t> </a:t>
            </a:r>
            <a:r>
              <a:rPr lang="ko-KR" sz="1432" b="0" i="0" u="none" strike="noStrike">
                <a:solidFill>
                  <a:srgbClr val="787878"/>
                </a:solidFill>
                <a:ea typeface="Pretendard Light"/>
              </a:rPr>
              <a:t>구동</a:t>
            </a:r>
            <a:r>
              <a:rPr lang="en-US" sz="1432" b="0" i="0" u="none" strike="noStrike">
                <a:solidFill>
                  <a:srgbClr val="787878"/>
                </a:solidFill>
                <a:latin typeface="Pretendard Light"/>
              </a:rPr>
              <a:t> </a:t>
            </a:r>
            <a:r>
              <a:rPr lang="ko-KR" sz="1432" b="0" i="0" u="none" strike="noStrike">
                <a:solidFill>
                  <a:srgbClr val="787878"/>
                </a:solidFill>
                <a:ea typeface="Pretendard Light"/>
              </a:rPr>
              <a:t>화면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1122</Words>
  <Application>Microsoft Office PowerPoint</Application>
  <PresentationFormat>사용자 지정</PresentationFormat>
  <Paragraphs>213</Paragraphs>
  <Slides>19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S-Core Dream 6 Bold</vt:lpstr>
      <vt:lpstr>Pretendard Light</vt:lpstr>
      <vt:lpstr>S-Core Dream 4 Regular</vt:lpstr>
      <vt:lpstr>S-Core Dream 3 Light</vt:lpstr>
      <vt:lpstr>Calibri</vt:lpstr>
      <vt:lpstr>S-Core Dream 5 Medium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이승규/컴퓨터·AI학부</cp:lastModifiedBy>
  <cp:revision>2</cp:revision>
  <dcterms:created xsi:type="dcterms:W3CDTF">2006-08-16T00:00:00Z</dcterms:created>
  <dcterms:modified xsi:type="dcterms:W3CDTF">2025-12-16T12:04:14Z</dcterms:modified>
</cp:coreProperties>
</file>